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3" r:id="rId10"/>
    <p:sldId id="264" r:id="rId11"/>
    <p:sldId id="265" r:id="rId12"/>
    <p:sldId id="266" r:id="rId13"/>
    <p:sldId id="268" r:id="rId14"/>
    <p:sldId id="269" r:id="rId15"/>
    <p:sldId id="275" r:id="rId16"/>
    <p:sldId id="271" r:id="rId17"/>
    <p:sldId id="272" r:id="rId18"/>
    <p:sldId id="270" r:id="rId19"/>
    <p:sldId id="276" r:id="rId20"/>
    <p:sldId id="273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7F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01759E-78CE-4143-B197-005FC5D454F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7A8DC9A-3B3F-431D-B4CE-382DDA056F3C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Define</a:t>
          </a:r>
        </a:p>
      </dgm:t>
    </dgm:pt>
    <dgm:pt modelId="{74847A6C-3E0B-4DA1-8F6B-3049EBE8F8DD}" type="parTrans" cxnId="{E5398C3A-E3E1-47C4-BC26-D779B8F8DBDB}">
      <dgm:prSet/>
      <dgm:spPr/>
      <dgm:t>
        <a:bodyPr/>
        <a:lstStyle/>
        <a:p>
          <a:endParaRPr lang="en-US"/>
        </a:p>
      </dgm:t>
    </dgm:pt>
    <dgm:pt modelId="{4BA20615-C22E-4991-BE2B-9BD7405CC5D3}" type="sibTrans" cxnId="{E5398C3A-E3E1-47C4-BC26-D779B8F8DBDB}">
      <dgm:prSet/>
      <dgm:spPr/>
      <dgm:t>
        <a:bodyPr/>
        <a:lstStyle/>
        <a:p>
          <a:endParaRPr lang="en-US"/>
        </a:p>
      </dgm:t>
    </dgm:pt>
    <dgm:pt modelId="{BFE40655-299D-4423-B951-3813AEFAA27B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Do</a:t>
          </a:r>
        </a:p>
      </dgm:t>
    </dgm:pt>
    <dgm:pt modelId="{A9A56E4A-05DE-4D76-94EC-B9ED9F3769A7}" type="parTrans" cxnId="{8DCA8A17-89DB-4BFD-B5FF-7D3EF983606D}">
      <dgm:prSet/>
      <dgm:spPr/>
      <dgm:t>
        <a:bodyPr/>
        <a:lstStyle/>
        <a:p>
          <a:endParaRPr lang="en-US"/>
        </a:p>
      </dgm:t>
    </dgm:pt>
    <dgm:pt modelId="{64E3D1EF-51C8-49D2-9AD8-8D5BD0EB990F}" type="sibTrans" cxnId="{8DCA8A17-89DB-4BFD-B5FF-7D3EF983606D}">
      <dgm:prSet/>
      <dgm:spPr/>
      <dgm:t>
        <a:bodyPr/>
        <a:lstStyle/>
        <a:p>
          <a:endParaRPr lang="en-US"/>
        </a:p>
      </dgm:t>
    </dgm:pt>
    <dgm:pt modelId="{61737464-83AB-4664-9EA1-9C4850F9362C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Decide</a:t>
          </a:r>
        </a:p>
      </dgm:t>
    </dgm:pt>
    <dgm:pt modelId="{7D36053F-282D-4A2C-BB60-FDECDAFD820D}" type="parTrans" cxnId="{69E0D5A1-9282-4121-BB34-17ED6880B6BD}">
      <dgm:prSet/>
      <dgm:spPr/>
      <dgm:t>
        <a:bodyPr/>
        <a:lstStyle/>
        <a:p>
          <a:endParaRPr lang="en-US"/>
        </a:p>
      </dgm:t>
    </dgm:pt>
    <dgm:pt modelId="{3001E6CE-1435-4D8A-B0C2-2F4E98C442D7}" type="sibTrans" cxnId="{69E0D5A1-9282-4121-BB34-17ED6880B6BD}">
      <dgm:prSet/>
      <dgm:spPr/>
      <dgm:t>
        <a:bodyPr/>
        <a:lstStyle/>
        <a:p>
          <a:endParaRPr lang="en-US"/>
        </a:p>
      </dgm:t>
    </dgm:pt>
    <dgm:pt modelId="{1684604D-407E-4573-BEDF-0EE5BD8D7D5F}">
      <dgm:prSet phldrT="[Text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b="1" i="1" dirty="0">
              <a:solidFill>
                <a:schemeClr val="tx1"/>
              </a:solidFill>
            </a:rPr>
            <a:t>Done!</a:t>
          </a:r>
        </a:p>
      </dgm:t>
    </dgm:pt>
    <dgm:pt modelId="{3744884F-5609-4998-9D67-6983F9036996}" type="parTrans" cxnId="{EF43DB06-89E1-4A1E-978E-4A231C55AFAF}">
      <dgm:prSet/>
      <dgm:spPr/>
      <dgm:t>
        <a:bodyPr/>
        <a:lstStyle/>
        <a:p>
          <a:endParaRPr lang="en-US"/>
        </a:p>
      </dgm:t>
    </dgm:pt>
    <dgm:pt modelId="{0ED20BB2-0F4E-47A7-B841-7C5C8B370CB0}" type="sibTrans" cxnId="{EF43DB06-89E1-4A1E-978E-4A231C55AFAF}">
      <dgm:prSet/>
      <dgm:spPr/>
      <dgm:t>
        <a:bodyPr/>
        <a:lstStyle/>
        <a:p>
          <a:endParaRPr lang="en-US"/>
        </a:p>
      </dgm:t>
    </dgm:pt>
    <dgm:pt modelId="{9060EE3B-DAE9-4FD6-902B-88F5B9E57282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Document</a:t>
          </a:r>
        </a:p>
      </dgm:t>
    </dgm:pt>
    <dgm:pt modelId="{FEAA8710-4BB6-43D4-8539-648BE350EB80}" type="parTrans" cxnId="{710253AB-36B0-4403-91CB-01812B0625E5}">
      <dgm:prSet/>
      <dgm:spPr/>
      <dgm:t>
        <a:bodyPr/>
        <a:lstStyle/>
        <a:p>
          <a:endParaRPr lang="en-US"/>
        </a:p>
      </dgm:t>
    </dgm:pt>
    <dgm:pt modelId="{3663E99E-9B7D-422A-959E-75E116E50AF6}" type="sibTrans" cxnId="{710253AB-36B0-4403-91CB-01812B0625E5}">
      <dgm:prSet/>
      <dgm:spPr/>
      <dgm:t>
        <a:bodyPr/>
        <a:lstStyle/>
        <a:p>
          <a:endParaRPr lang="en-US"/>
        </a:p>
      </dgm:t>
    </dgm:pt>
    <dgm:pt modelId="{5315C9A2-A205-43E7-ACC5-8CA4E226C0BE}">
      <dgm:prSet phldrT="[Text]"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Problem statement</a:t>
          </a:r>
          <a:endParaRPr lang="en-US" sz="2400" dirty="0">
            <a:solidFill>
              <a:srgbClr val="00B050"/>
            </a:solidFill>
          </a:endParaRPr>
        </a:p>
      </dgm:t>
    </dgm:pt>
    <dgm:pt modelId="{D3F88219-013F-4365-85AB-900B832D86F4}" type="parTrans" cxnId="{81AEC3A0-41D8-49C6-876D-999708105CFF}">
      <dgm:prSet/>
      <dgm:spPr/>
      <dgm:t>
        <a:bodyPr/>
        <a:lstStyle/>
        <a:p>
          <a:endParaRPr lang="en-US"/>
        </a:p>
      </dgm:t>
    </dgm:pt>
    <dgm:pt modelId="{BEC5A87D-1EA3-4297-9095-B08586FBCBE4}" type="sibTrans" cxnId="{81AEC3A0-41D8-49C6-876D-999708105CFF}">
      <dgm:prSet/>
      <dgm:spPr/>
      <dgm:t>
        <a:bodyPr/>
        <a:lstStyle/>
        <a:p>
          <a:endParaRPr lang="en-US"/>
        </a:p>
      </dgm:t>
    </dgm:pt>
    <dgm:pt modelId="{C6223606-BEF5-43C0-A3D4-475B7EFF77BD}">
      <dgm:prSet phldrT="[Text]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Scope</a:t>
          </a:r>
        </a:p>
      </dgm:t>
    </dgm:pt>
    <dgm:pt modelId="{992EED63-E3EE-4937-BDDF-8115F2ED88BC}" type="parTrans" cxnId="{E8AD5AA1-EADD-46FC-BDD7-D5D989895919}">
      <dgm:prSet/>
      <dgm:spPr/>
      <dgm:t>
        <a:bodyPr/>
        <a:lstStyle/>
        <a:p>
          <a:endParaRPr lang="en-US"/>
        </a:p>
      </dgm:t>
    </dgm:pt>
    <dgm:pt modelId="{8189B9E1-AB84-4600-8402-4A21189F6B41}" type="sibTrans" cxnId="{E8AD5AA1-EADD-46FC-BDD7-D5D989895919}">
      <dgm:prSet/>
      <dgm:spPr/>
      <dgm:t>
        <a:bodyPr/>
        <a:lstStyle/>
        <a:p>
          <a:endParaRPr lang="en-US"/>
        </a:p>
      </dgm:t>
    </dgm:pt>
    <dgm:pt modelId="{A1F602E9-CCC7-49F9-835B-D40E36E3C3A9}">
      <dgm:prSet phldrT="[Text]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Deliverables</a:t>
          </a:r>
        </a:p>
      </dgm:t>
    </dgm:pt>
    <dgm:pt modelId="{50DFE912-0B6F-4330-ACE0-71F666D2046D}" type="parTrans" cxnId="{FB736647-0CBC-476B-8DC9-35F6A4B491AE}">
      <dgm:prSet/>
      <dgm:spPr/>
      <dgm:t>
        <a:bodyPr/>
        <a:lstStyle/>
        <a:p>
          <a:endParaRPr lang="en-US"/>
        </a:p>
      </dgm:t>
    </dgm:pt>
    <dgm:pt modelId="{56902FEE-2FED-40D3-A14C-82DB65333E7A}" type="sibTrans" cxnId="{FB736647-0CBC-476B-8DC9-35F6A4B491AE}">
      <dgm:prSet/>
      <dgm:spPr/>
      <dgm:t>
        <a:bodyPr/>
        <a:lstStyle/>
        <a:p>
          <a:endParaRPr lang="en-US"/>
        </a:p>
      </dgm:t>
    </dgm:pt>
    <dgm:pt modelId="{051CD7DC-1166-4F41-86FE-E1DBE989F93B}">
      <dgm:prSet phldrT="[Text]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Timeline</a:t>
          </a:r>
        </a:p>
      </dgm:t>
    </dgm:pt>
    <dgm:pt modelId="{CE65A4C8-E586-4775-A896-75370F108DAF}" type="parTrans" cxnId="{79FC29A0-DC3D-4E42-9040-69D805828BC1}">
      <dgm:prSet/>
      <dgm:spPr/>
      <dgm:t>
        <a:bodyPr/>
        <a:lstStyle/>
        <a:p>
          <a:endParaRPr lang="en-US"/>
        </a:p>
      </dgm:t>
    </dgm:pt>
    <dgm:pt modelId="{6A092B73-8715-4AD6-BEDA-064295990EE6}" type="sibTrans" cxnId="{79FC29A0-DC3D-4E42-9040-69D805828BC1}">
      <dgm:prSet/>
      <dgm:spPr/>
      <dgm:t>
        <a:bodyPr/>
        <a:lstStyle/>
        <a:p>
          <a:endParaRPr lang="en-US"/>
        </a:p>
      </dgm:t>
    </dgm:pt>
    <dgm:pt modelId="{510BF5FD-7E13-437C-99D4-C13D2AE55668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Source Data</a:t>
          </a:r>
        </a:p>
      </dgm:t>
    </dgm:pt>
    <dgm:pt modelId="{105BBFF5-6CA9-48E3-97BC-EEB6CEF3BB5C}" type="parTrans" cxnId="{793C9F61-ED21-4BA9-B9DD-8F97513E158C}">
      <dgm:prSet/>
      <dgm:spPr/>
      <dgm:t>
        <a:bodyPr/>
        <a:lstStyle/>
        <a:p>
          <a:endParaRPr lang="en-US"/>
        </a:p>
      </dgm:t>
    </dgm:pt>
    <dgm:pt modelId="{27823E6F-429E-4124-98BF-D004DF53E7D6}" type="sibTrans" cxnId="{793C9F61-ED21-4BA9-B9DD-8F97513E158C}">
      <dgm:prSet/>
      <dgm:spPr/>
      <dgm:t>
        <a:bodyPr/>
        <a:lstStyle/>
        <a:p>
          <a:endParaRPr lang="en-US"/>
        </a:p>
      </dgm:t>
    </dgm:pt>
    <dgm:pt modelId="{21538995-2480-4182-8EF3-0A6B4BBC295C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Write/Test Code</a:t>
          </a:r>
        </a:p>
      </dgm:t>
    </dgm:pt>
    <dgm:pt modelId="{2F172A6A-8BCE-4E1F-BCDE-EADF08DE126D}" type="parTrans" cxnId="{65B4EEF9-B9F1-469A-AB4F-77ED8C99B3A1}">
      <dgm:prSet/>
      <dgm:spPr/>
      <dgm:t>
        <a:bodyPr/>
        <a:lstStyle/>
        <a:p>
          <a:endParaRPr lang="en-US"/>
        </a:p>
      </dgm:t>
    </dgm:pt>
    <dgm:pt modelId="{3D94F74A-878B-4C90-886F-A6937D92AEF0}" type="sibTrans" cxnId="{65B4EEF9-B9F1-469A-AB4F-77ED8C99B3A1}">
      <dgm:prSet/>
      <dgm:spPr/>
      <dgm:t>
        <a:bodyPr/>
        <a:lstStyle/>
        <a:p>
          <a:endParaRPr lang="en-US"/>
        </a:p>
      </dgm:t>
    </dgm:pt>
    <dgm:pt modelId="{B22E6DA3-8C53-41AB-809D-87CC478B92A9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Report to management</a:t>
          </a:r>
        </a:p>
      </dgm:t>
    </dgm:pt>
    <dgm:pt modelId="{33EE3DC3-FD1A-40FB-AF5C-9DA093613FFE}" type="parTrans" cxnId="{AFC517CE-EE02-4636-ACC8-1CD4FDBB8009}">
      <dgm:prSet/>
      <dgm:spPr/>
      <dgm:t>
        <a:bodyPr/>
        <a:lstStyle/>
        <a:p>
          <a:endParaRPr lang="en-US"/>
        </a:p>
      </dgm:t>
    </dgm:pt>
    <dgm:pt modelId="{5192BD98-77FF-481C-A0F7-C1229A02116B}" type="sibTrans" cxnId="{AFC517CE-EE02-4636-ACC8-1CD4FDBB8009}">
      <dgm:prSet/>
      <dgm:spPr/>
      <dgm:t>
        <a:bodyPr/>
        <a:lstStyle/>
        <a:p>
          <a:endParaRPr lang="en-US"/>
        </a:p>
      </dgm:t>
    </dgm:pt>
    <dgm:pt modelId="{65B2248D-2E58-425D-9501-195ECE91F9B0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Technical document</a:t>
          </a:r>
        </a:p>
      </dgm:t>
    </dgm:pt>
    <dgm:pt modelId="{24CE0FC4-2DFD-4EF9-A7D7-C3609188CC19}" type="parTrans" cxnId="{99DA837E-916F-4FF3-84DD-F74E4ECEF5B5}">
      <dgm:prSet/>
      <dgm:spPr/>
      <dgm:t>
        <a:bodyPr/>
        <a:lstStyle/>
        <a:p>
          <a:endParaRPr lang="en-US"/>
        </a:p>
      </dgm:t>
    </dgm:pt>
    <dgm:pt modelId="{2177ED40-54C8-41E6-9AF2-583E6602FD3B}" type="sibTrans" cxnId="{99DA837E-916F-4FF3-84DD-F74E4ECEF5B5}">
      <dgm:prSet/>
      <dgm:spPr/>
      <dgm:t>
        <a:bodyPr/>
        <a:lstStyle/>
        <a:p>
          <a:endParaRPr lang="en-US"/>
        </a:p>
      </dgm:t>
    </dgm:pt>
    <dgm:pt modelId="{15532D93-E4CF-4B15-B09D-2385922D56C2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Summary document</a:t>
          </a:r>
        </a:p>
      </dgm:t>
    </dgm:pt>
    <dgm:pt modelId="{C3A22EB4-5C58-4058-BC8B-D2721476555A}" type="parTrans" cxnId="{DE99A990-385C-4E98-AC9C-0E9A4B516B19}">
      <dgm:prSet/>
      <dgm:spPr/>
      <dgm:t>
        <a:bodyPr/>
        <a:lstStyle/>
        <a:p>
          <a:endParaRPr lang="en-US"/>
        </a:p>
      </dgm:t>
    </dgm:pt>
    <dgm:pt modelId="{7C655652-8B4D-4D50-BD72-AA1B721C0FCA}" type="sibTrans" cxnId="{DE99A990-385C-4E98-AC9C-0E9A4B516B19}">
      <dgm:prSet/>
      <dgm:spPr/>
      <dgm:t>
        <a:bodyPr/>
        <a:lstStyle/>
        <a:p>
          <a:endParaRPr lang="en-US"/>
        </a:p>
      </dgm:t>
    </dgm:pt>
    <dgm:pt modelId="{5522964F-13E0-4EF6-8137-06E1DA81D155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Confirm solution</a:t>
          </a:r>
        </a:p>
      </dgm:t>
    </dgm:pt>
    <dgm:pt modelId="{AF6F96FD-73AE-454F-A679-5AB83161FE47}" type="parTrans" cxnId="{69707B09-D923-4D0D-93E6-AD2619B05E79}">
      <dgm:prSet/>
      <dgm:spPr/>
      <dgm:t>
        <a:bodyPr/>
        <a:lstStyle/>
        <a:p>
          <a:endParaRPr lang="en-US"/>
        </a:p>
      </dgm:t>
    </dgm:pt>
    <dgm:pt modelId="{21E7CF54-6384-4F83-8156-E8417BDBD32D}" type="sibTrans" cxnId="{69707B09-D923-4D0D-93E6-AD2619B05E79}">
      <dgm:prSet/>
      <dgm:spPr/>
      <dgm:t>
        <a:bodyPr/>
        <a:lstStyle/>
        <a:p>
          <a:endParaRPr lang="en-US"/>
        </a:p>
      </dgm:t>
    </dgm:pt>
    <dgm:pt modelId="{89D3926D-BF4F-4DFE-A231-D27FC3EA8B78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Summary report</a:t>
          </a:r>
        </a:p>
      </dgm:t>
    </dgm:pt>
    <dgm:pt modelId="{2C94DC07-0167-4919-8922-D88C8E567DDE}" type="parTrans" cxnId="{A241192F-2B5F-4F7E-AD15-F25113364073}">
      <dgm:prSet/>
      <dgm:spPr/>
      <dgm:t>
        <a:bodyPr/>
        <a:lstStyle/>
        <a:p>
          <a:endParaRPr lang="en-US"/>
        </a:p>
      </dgm:t>
    </dgm:pt>
    <dgm:pt modelId="{CD66E71B-56A3-4F18-B162-65EDAEC71177}" type="sibTrans" cxnId="{A241192F-2B5F-4F7E-AD15-F25113364073}">
      <dgm:prSet/>
      <dgm:spPr/>
      <dgm:t>
        <a:bodyPr/>
        <a:lstStyle/>
        <a:p>
          <a:endParaRPr lang="en-US"/>
        </a:p>
      </dgm:t>
    </dgm:pt>
    <dgm:pt modelId="{E24B8E59-A220-400C-9CDA-567A002C2794}" type="pres">
      <dgm:prSet presAssocID="{8F01759E-78CE-4143-B197-005FC5D454FA}" presName="Name0" presStyleCnt="0">
        <dgm:presLayoutVars>
          <dgm:dir/>
          <dgm:animLvl val="lvl"/>
          <dgm:resizeHandles val="exact"/>
        </dgm:presLayoutVars>
      </dgm:prSet>
      <dgm:spPr/>
    </dgm:pt>
    <dgm:pt modelId="{00CB2E6F-3D83-42B4-A837-3C637EA06BB5}" type="pres">
      <dgm:prSet presAssocID="{37A8DC9A-3B3F-431D-B4CE-382DDA056F3C}" presName="composite" presStyleCnt="0"/>
      <dgm:spPr/>
    </dgm:pt>
    <dgm:pt modelId="{006F39BE-2DCF-450E-AA3E-33BF3334F41B}" type="pres">
      <dgm:prSet presAssocID="{37A8DC9A-3B3F-431D-B4CE-382DDA056F3C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28FF4FA3-B65A-4E08-A41E-F18A7117DBA9}" type="pres">
      <dgm:prSet presAssocID="{37A8DC9A-3B3F-431D-B4CE-382DDA056F3C}" presName="desTx" presStyleLbl="revTx" presStyleIdx="0" presStyleCnt="4">
        <dgm:presLayoutVars>
          <dgm:bulletEnabled val="1"/>
        </dgm:presLayoutVars>
      </dgm:prSet>
      <dgm:spPr/>
    </dgm:pt>
    <dgm:pt modelId="{DF3B7584-25C3-48F8-95D0-ABD6F4374FF2}" type="pres">
      <dgm:prSet presAssocID="{4BA20615-C22E-4991-BE2B-9BD7405CC5D3}" presName="space" presStyleCnt="0"/>
      <dgm:spPr/>
    </dgm:pt>
    <dgm:pt modelId="{824F6173-7940-4134-A02D-3206A1F15DBB}" type="pres">
      <dgm:prSet presAssocID="{BFE40655-299D-4423-B951-3813AEFAA27B}" presName="composite" presStyleCnt="0"/>
      <dgm:spPr/>
    </dgm:pt>
    <dgm:pt modelId="{183460B0-F31F-49BF-A3FC-B97FB63D03F7}" type="pres">
      <dgm:prSet presAssocID="{BFE40655-299D-4423-B951-3813AEFAA27B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5D51976-CE2D-4E02-BBF0-D29478C570E2}" type="pres">
      <dgm:prSet presAssocID="{BFE40655-299D-4423-B951-3813AEFAA27B}" presName="desTx" presStyleLbl="revTx" presStyleIdx="1" presStyleCnt="4">
        <dgm:presLayoutVars>
          <dgm:bulletEnabled val="1"/>
        </dgm:presLayoutVars>
      </dgm:prSet>
      <dgm:spPr/>
    </dgm:pt>
    <dgm:pt modelId="{4AA18568-1A6E-48EE-996A-8E72485C6AE5}" type="pres">
      <dgm:prSet presAssocID="{64E3D1EF-51C8-49D2-9AD8-8D5BD0EB990F}" presName="space" presStyleCnt="0"/>
      <dgm:spPr/>
    </dgm:pt>
    <dgm:pt modelId="{4C5E743E-EB66-4ED5-A8D1-08AF226EFA32}" type="pres">
      <dgm:prSet presAssocID="{61737464-83AB-4664-9EA1-9C4850F9362C}" presName="composite" presStyleCnt="0"/>
      <dgm:spPr/>
    </dgm:pt>
    <dgm:pt modelId="{D08CBA2D-4D0D-44E7-A48D-E85EC8C08D25}" type="pres">
      <dgm:prSet presAssocID="{61737464-83AB-4664-9EA1-9C4850F9362C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CD51758-6FF0-4D38-BAA0-83D68D60F3B1}" type="pres">
      <dgm:prSet presAssocID="{61737464-83AB-4664-9EA1-9C4850F9362C}" presName="desTx" presStyleLbl="revTx" presStyleIdx="2" presStyleCnt="4">
        <dgm:presLayoutVars>
          <dgm:bulletEnabled val="1"/>
        </dgm:presLayoutVars>
      </dgm:prSet>
      <dgm:spPr/>
    </dgm:pt>
    <dgm:pt modelId="{1DEFB3AB-216B-49B9-B688-2F6C074034CB}" type="pres">
      <dgm:prSet presAssocID="{3001E6CE-1435-4D8A-B0C2-2F4E98C442D7}" presName="space" presStyleCnt="0"/>
      <dgm:spPr/>
    </dgm:pt>
    <dgm:pt modelId="{97308B17-9AAB-4B4F-B51F-473CA7B6FC77}" type="pres">
      <dgm:prSet presAssocID="{9060EE3B-DAE9-4FD6-902B-88F5B9E57282}" presName="composite" presStyleCnt="0"/>
      <dgm:spPr/>
    </dgm:pt>
    <dgm:pt modelId="{4C266E8C-9CF6-4DC1-A4BE-E86D24EE0B89}" type="pres">
      <dgm:prSet presAssocID="{9060EE3B-DAE9-4FD6-902B-88F5B9E57282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B6A3562C-4BE4-4A45-966F-A2DCB02B049B}" type="pres">
      <dgm:prSet presAssocID="{9060EE3B-DAE9-4FD6-902B-88F5B9E57282}" presName="desTx" presStyleLbl="revTx" presStyleIdx="3" presStyleCnt="4">
        <dgm:presLayoutVars>
          <dgm:bulletEnabled val="1"/>
        </dgm:presLayoutVars>
      </dgm:prSet>
      <dgm:spPr/>
    </dgm:pt>
    <dgm:pt modelId="{EBE51826-C59D-4E10-AFD6-132E57B6FA2F}" type="pres">
      <dgm:prSet presAssocID="{3663E99E-9B7D-422A-959E-75E116E50AF6}" presName="space" presStyleCnt="0"/>
      <dgm:spPr/>
    </dgm:pt>
    <dgm:pt modelId="{CF9CE2AE-FFCE-4FE0-BD95-576C33F233F7}" type="pres">
      <dgm:prSet presAssocID="{1684604D-407E-4573-BEDF-0EE5BD8D7D5F}" presName="composite" presStyleCnt="0"/>
      <dgm:spPr/>
    </dgm:pt>
    <dgm:pt modelId="{C5F9DA44-B979-4E8A-9BD9-05B2B82E8EC8}" type="pres">
      <dgm:prSet presAssocID="{1684604D-407E-4573-BEDF-0EE5BD8D7D5F}" presName="par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6201B012-7B90-4FC1-BC6E-1533A57AB800}" type="pres">
      <dgm:prSet presAssocID="{1684604D-407E-4573-BEDF-0EE5BD8D7D5F}" presName="desTx" presStyleLbl="revTx" presStyleIdx="3" presStyleCnt="4">
        <dgm:presLayoutVars>
          <dgm:bulletEnabled val="1"/>
        </dgm:presLayoutVars>
      </dgm:prSet>
      <dgm:spPr/>
    </dgm:pt>
  </dgm:ptLst>
  <dgm:cxnLst>
    <dgm:cxn modelId="{EE6B79C5-9889-4DC6-A960-6A21CD85281B}" type="presOf" srcId="{C6223606-BEF5-43C0-A3D4-475B7EFF77BD}" destId="{28FF4FA3-B65A-4E08-A41E-F18A7117DBA9}" srcOrd="0" destOrd="2" presId="urn:microsoft.com/office/officeart/2005/8/layout/chevron1"/>
    <dgm:cxn modelId="{793C9F61-ED21-4BA9-B9DD-8F97513E158C}" srcId="{BFE40655-299D-4423-B951-3813AEFAA27B}" destId="{510BF5FD-7E13-437C-99D4-C13D2AE55668}" srcOrd="0" destOrd="0" parTransId="{105BBFF5-6CA9-48E3-97BC-EEB6CEF3BB5C}" sibTransId="{27823E6F-429E-4124-98BF-D004DF53E7D6}"/>
    <dgm:cxn modelId="{710253AB-36B0-4403-91CB-01812B0625E5}" srcId="{8F01759E-78CE-4143-B197-005FC5D454FA}" destId="{9060EE3B-DAE9-4FD6-902B-88F5B9E57282}" srcOrd="3" destOrd="0" parTransId="{FEAA8710-4BB6-43D4-8539-648BE350EB80}" sibTransId="{3663E99E-9B7D-422A-959E-75E116E50AF6}"/>
    <dgm:cxn modelId="{E5398C3A-E3E1-47C4-BC26-D779B8F8DBDB}" srcId="{8F01759E-78CE-4143-B197-005FC5D454FA}" destId="{37A8DC9A-3B3F-431D-B4CE-382DDA056F3C}" srcOrd="0" destOrd="0" parTransId="{74847A6C-3E0B-4DA1-8F6B-3049EBE8F8DD}" sibTransId="{4BA20615-C22E-4991-BE2B-9BD7405CC5D3}"/>
    <dgm:cxn modelId="{81AEC3A0-41D8-49C6-876D-999708105CFF}" srcId="{37A8DC9A-3B3F-431D-B4CE-382DDA056F3C}" destId="{5315C9A2-A205-43E7-ACC5-8CA4E226C0BE}" srcOrd="0" destOrd="0" parTransId="{D3F88219-013F-4365-85AB-900B832D86F4}" sibTransId="{BEC5A87D-1EA3-4297-9095-B08586FBCBE4}"/>
    <dgm:cxn modelId="{5593DAF4-F941-44FE-87E0-AF8C65716E7C}" type="presOf" srcId="{65B2248D-2E58-425D-9501-195ECE91F9B0}" destId="{B6A3562C-4BE4-4A45-966F-A2DCB02B049B}" srcOrd="0" destOrd="0" presId="urn:microsoft.com/office/officeart/2005/8/layout/chevron1"/>
    <dgm:cxn modelId="{AFC517CE-EE02-4636-ACC8-1CD4FDBB8009}" srcId="{61737464-83AB-4664-9EA1-9C4850F9362C}" destId="{B22E6DA3-8C53-41AB-809D-87CC478B92A9}" srcOrd="0" destOrd="0" parTransId="{33EE3DC3-FD1A-40FB-AF5C-9DA093613FFE}" sibTransId="{5192BD98-77FF-481C-A0F7-C1229A02116B}"/>
    <dgm:cxn modelId="{69707B09-D923-4D0D-93E6-AD2619B05E79}" srcId="{61737464-83AB-4664-9EA1-9C4850F9362C}" destId="{5522964F-13E0-4EF6-8137-06E1DA81D155}" srcOrd="1" destOrd="0" parTransId="{AF6F96FD-73AE-454F-A679-5AB83161FE47}" sibTransId="{21E7CF54-6384-4F83-8156-E8417BDBD32D}"/>
    <dgm:cxn modelId="{025C644F-9B62-4973-90F0-CBEBB605173F}" type="presOf" srcId="{B22E6DA3-8C53-41AB-809D-87CC478B92A9}" destId="{ECD51758-6FF0-4D38-BAA0-83D68D60F3B1}" srcOrd="0" destOrd="0" presId="urn:microsoft.com/office/officeart/2005/8/layout/chevron1"/>
    <dgm:cxn modelId="{DE99A990-385C-4E98-AC9C-0E9A4B516B19}" srcId="{9060EE3B-DAE9-4FD6-902B-88F5B9E57282}" destId="{15532D93-E4CF-4B15-B09D-2385922D56C2}" srcOrd="1" destOrd="0" parTransId="{C3A22EB4-5C58-4058-BC8B-D2721476555A}" sibTransId="{7C655652-8B4D-4D50-BD72-AA1B721C0FCA}"/>
    <dgm:cxn modelId="{CD9EA6FC-50FC-467C-BBC5-3A2AF263DD92}" type="presOf" srcId="{15532D93-E4CF-4B15-B09D-2385922D56C2}" destId="{B6A3562C-4BE4-4A45-966F-A2DCB02B049B}" srcOrd="0" destOrd="1" presId="urn:microsoft.com/office/officeart/2005/8/layout/chevron1"/>
    <dgm:cxn modelId="{DCFCE9C5-917A-42B9-A7CF-3C3E28019708}" type="presOf" srcId="{21538995-2480-4182-8EF3-0A6B4BBC295C}" destId="{D5D51976-CE2D-4E02-BBF0-D29478C570E2}" srcOrd="0" destOrd="1" presId="urn:microsoft.com/office/officeart/2005/8/layout/chevron1"/>
    <dgm:cxn modelId="{99DA837E-916F-4FF3-84DD-F74E4ECEF5B5}" srcId="{9060EE3B-DAE9-4FD6-902B-88F5B9E57282}" destId="{65B2248D-2E58-425D-9501-195ECE91F9B0}" srcOrd="0" destOrd="0" parTransId="{24CE0FC4-2DFD-4EF9-A7D7-C3609188CC19}" sibTransId="{2177ED40-54C8-41E6-9AF2-583E6602FD3B}"/>
    <dgm:cxn modelId="{0528BCBF-B472-4B4F-933E-38D85C527A2F}" type="presOf" srcId="{BFE40655-299D-4423-B951-3813AEFAA27B}" destId="{183460B0-F31F-49BF-A3FC-B97FB63D03F7}" srcOrd="0" destOrd="0" presId="urn:microsoft.com/office/officeart/2005/8/layout/chevron1"/>
    <dgm:cxn modelId="{461D2260-A862-48E0-9269-EC85710E78A8}" type="presOf" srcId="{89D3926D-BF4F-4DFE-A231-D27FC3EA8B78}" destId="{D5D51976-CE2D-4E02-BBF0-D29478C570E2}" srcOrd="0" destOrd="2" presId="urn:microsoft.com/office/officeart/2005/8/layout/chevron1"/>
    <dgm:cxn modelId="{CFA5810C-4D2D-4BD1-B5B1-82BF885A8457}" type="presOf" srcId="{510BF5FD-7E13-437C-99D4-C13D2AE55668}" destId="{D5D51976-CE2D-4E02-BBF0-D29478C570E2}" srcOrd="0" destOrd="0" presId="urn:microsoft.com/office/officeart/2005/8/layout/chevron1"/>
    <dgm:cxn modelId="{2C02C6F4-FEA8-4146-99AF-FA3741698C5C}" type="presOf" srcId="{5315C9A2-A205-43E7-ACC5-8CA4E226C0BE}" destId="{28FF4FA3-B65A-4E08-A41E-F18A7117DBA9}" srcOrd="0" destOrd="0" presId="urn:microsoft.com/office/officeart/2005/8/layout/chevron1"/>
    <dgm:cxn modelId="{69E0D5A1-9282-4121-BB34-17ED6880B6BD}" srcId="{8F01759E-78CE-4143-B197-005FC5D454FA}" destId="{61737464-83AB-4664-9EA1-9C4850F9362C}" srcOrd="2" destOrd="0" parTransId="{7D36053F-282D-4A2C-BB60-FDECDAFD820D}" sibTransId="{3001E6CE-1435-4D8A-B0C2-2F4E98C442D7}"/>
    <dgm:cxn modelId="{79FC29A0-DC3D-4E42-9040-69D805828BC1}" srcId="{37A8DC9A-3B3F-431D-B4CE-382DDA056F3C}" destId="{051CD7DC-1166-4F41-86FE-E1DBE989F93B}" srcOrd="3" destOrd="0" parTransId="{CE65A4C8-E586-4775-A896-75370F108DAF}" sibTransId="{6A092B73-8715-4AD6-BEDA-064295990EE6}"/>
    <dgm:cxn modelId="{E8AD5AA1-EADD-46FC-BDD7-D5D989895919}" srcId="{37A8DC9A-3B3F-431D-B4CE-382DDA056F3C}" destId="{C6223606-BEF5-43C0-A3D4-475B7EFF77BD}" srcOrd="2" destOrd="0" parTransId="{992EED63-E3EE-4937-BDDF-8115F2ED88BC}" sibTransId="{8189B9E1-AB84-4600-8402-4A21189F6B41}"/>
    <dgm:cxn modelId="{8DCA8A17-89DB-4BFD-B5FF-7D3EF983606D}" srcId="{8F01759E-78CE-4143-B197-005FC5D454FA}" destId="{BFE40655-299D-4423-B951-3813AEFAA27B}" srcOrd="1" destOrd="0" parTransId="{A9A56E4A-05DE-4D76-94EC-B9ED9F3769A7}" sibTransId="{64E3D1EF-51C8-49D2-9AD8-8D5BD0EB990F}"/>
    <dgm:cxn modelId="{FB736647-0CBC-476B-8DC9-35F6A4B491AE}" srcId="{37A8DC9A-3B3F-431D-B4CE-382DDA056F3C}" destId="{A1F602E9-CCC7-49F9-835B-D40E36E3C3A9}" srcOrd="1" destOrd="0" parTransId="{50DFE912-0B6F-4330-ACE0-71F666D2046D}" sibTransId="{56902FEE-2FED-40D3-A14C-82DB65333E7A}"/>
    <dgm:cxn modelId="{F64339F1-2246-4938-9EE7-ABA59EF0BB83}" type="presOf" srcId="{8F01759E-78CE-4143-B197-005FC5D454FA}" destId="{E24B8E59-A220-400C-9CDA-567A002C2794}" srcOrd="0" destOrd="0" presId="urn:microsoft.com/office/officeart/2005/8/layout/chevron1"/>
    <dgm:cxn modelId="{F26DDAF0-E7E9-4963-9E48-86A5A5132DEB}" type="presOf" srcId="{051CD7DC-1166-4F41-86FE-E1DBE989F93B}" destId="{28FF4FA3-B65A-4E08-A41E-F18A7117DBA9}" srcOrd="0" destOrd="3" presId="urn:microsoft.com/office/officeart/2005/8/layout/chevron1"/>
    <dgm:cxn modelId="{65B4EEF9-B9F1-469A-AB4F-77ED8C99B3A1}" srcId="{BFE40655-299D-4423-B951-3813AEFAA27B}" destId="{21538995-2480-4182-8EF3-0A6B4BBC295C}" srcOrd="1" destOrd="0" parTransId="{2F172A6A-8BCE-4E1F-BCDE-EADF08DE126D}" sibTransId="{3D94F74A-878B-4C90-886F-A6937D92AEF0}"/>
    <dgm:cxn modelId="{D8B3E1F7-5327-429C-ACAE-BF80EBEBDDCF}" type="presOf" srcId="{9060EE3B-DAE9-4FD6-902B-88F5B9E57282}" destId="{4C266E8C-9CF6-4DC1-A4BE-E86D24EE0B89}" srcOrd="0" destOrd="0" presId="urn:microsoft.com/office/officeart/2005/8/layout/chevron1"/>
    <dgm:cxn modelId="{EF43DB06-89E1-4A1E-978E-4A231C55AFAF}" srcId="{8F01759E-78CE-4143-B197-005FC5D454FA}" destId="{1684604D-407E-4573-BEDF-0EE5BD8D7D5F}" srcOrd="4" destOrd="0" parTransId="{3744884F-5609-4998-9D67-6983F9036996}" sibTransId="{0ED20BB2-0F4E-47A7-B841-7C5C8B370CB0}"/>
    <dgm:cxn modelId="{47B57C05-5A4C-4548-A42F-FD1C004C8AAB}" type="presOf" srcId="{61737464-83AB-4664-9EA1-9C4850F9362C}" destId="{D08CBA2D-4D0D-44E7-A48D-E85EC8C08D25}" srcOrd="0" destOrd="0" presId="urn:microsoft.com/office/officeart/2005/8/layout/chevron1"/>
    <dgm:cxn modelId="{28752111-AC7A-465E-99F4-ED501BA8BFB5}" type="presOf" srcId="{1684604D-407E-4573-BEDF-0EE5BD8D7D5F}" destId="{C5F9DA44-B979-4E8A-9BD9-05B2B82E8EC8}" srcOrd="0" destOrd="0" presId="urn:microsoft.com/office/officeart/2005/8/layout/chevron1"/>
    <dgm:cxn modelId="{5DD6ED16-8591-4C86-A1C5-3B1CCDBFFA8F}" type="presOf" srcId="{37A8DC9A-3B3F-431D-B4CE-382DDA056F3C}" destId="{006F39BE-2DCF-450E-AA3E-33BF3334F41B}" srcOrd="0" destOrd="0" presId="urn:microsoft.com/office/officeart/2005/8/layout/chevron1"/>
    <dgm:cxn modelId="{A241192F-2B5F-4F7E-AD15-F25113364073}" srcId="{BFE40655-299D-4423-B951-3813AEFAA27B}" destId="{89D3926D-BF4F-4DFE-A231-D27FC3EA8B78}" srcOrd="2" destOrd="0" parTransId="{2C94DC07-0167-4919-8922-D88C8E567DDE}" sibTransId="{CD66E71B-56A3-4F18-B162-65EDAEC71177}"/>
    <dgm:cxn modelId="{A0F9A272-2E51-43C6-8457-A2C2136A4F25}" type="presOf" srcId="{5522964F-13E0-4EF6-8137-06E1DA81D155}" destId="{ECD51758-6FF0-4D38-BAA0-83D68D60F3B1}" srcOrd="0" destOrd="1" presId="urn:microsoft.com/office/officeart/2005/8/layout/chevron1"/>
    <dgm:cxn modelId="{99BC68D9-AB84-42A1-BDF3-4AF283E12A12}" type="presOf" srcId="{A1F602E9-CCC7-49F9-835B-D40E36E3C3A9}" destId="{28FF4FA3-B65A-4E08-A41E-F18A7117DBA9}" srcOrd="0" destOrd="1" presId="urn:microsoft.com/office/officeart/2005/8/layout/chevron1"/>
    <dgm:cxn modelId="{FDFB54AF-3859-4E3F-AF10-9DD3B170E6E8}" type="presParOf" srcId="{E24B8E59-A220-400C-9CDA-567A002C2794}" destId="{00CB2E6F-3D83-42B4-A837-3C637EA06BB5}" srcOrd="0" destOrd="0" presId="urn:microsoft.com/office/officeart/2005/8/layout/chevron1"/>
    <dgm:cxn modelId="{E719884E-BDB1-4FF4-892A-22F56CEFCD61}" type="presParOf" srcId="{00CB2E6F-3D83-42B4-A837-3C637EA06BB5}" destId="{006F39BE-2DCF-450E-AA3E-33BF3334F41B}" srcOrd="0" destOrd="0" presId="urn:microsoft.com/office/officeart/2005/8/layout/chevron1"/>
    <dgm:cxn modelId="{2240AF28-D0D2-48FD-AC73-26168CD83220}" type="presParOf" srcId="{00CB2E6F-3D83-42B4-A837-3C637EA06BB5}" destId="{28FF4FA3-B65A-4E08-A41E-F18A7117DBA9}" srcOrd="1" destOrd="0" presId="urn:microsoft.com/office/officeart/2005/8/layout/chevron1"/>
    <dgm:cxn modelId="{BFD5B193-8C9E-4E1C-B61A-F1F5C9B142D7}" type="presParOf" srcId="{E24B8E59-A220-400C-9CDA-567A002C2794}" destId="{DF3B7584-25C3-48F8-95D0-ABD6F4374FF2}" srcOrd="1" destOrd="0" presId="urn:microsoft.com/office/officeart/2005/8/layout/chevron1"/>
    <dgm:cxn modelId="{5AC5BEA5-742B-4D34-92A5-1B19049E74B5}" type="presParOf" srcId="{E24B8E59-A220-400C-9CDA-567A002C2794}" destId="{824F6173-7940-4134-A02D-3206A1F15DBB}" srcOrd="2" destOrd="0" presId="urn:microsoft.com/office/officeart/2005/8/layout/chevron1"/>
    <dgm:cxn modelId="{F4C7DC42-B427-40B8-AF16-51B938757007}" type="presParOf" srcId="{824F6173-7940-4134-A02D-3206A1F15DBB}" destId="{183460B0-F31F-49BF-A3FC-B97FB63D03F7}" srcOrd="0" destOrd="0" presId="urn:microsoft.com/office/officeart/2005/8/layout/chevron1"/>
    <dgm:cxn modelId="{233A810A-0DD0-4CF0-BA72-9107724F13F5}" type="presParOf" srcId="{824F6173-7940-4134-A02D-3206A1F15DBB}" destId="{D5D51976-CE2D-4E02-BBF0-D29478C570E2}" srcOrd="1" destOrd="0" presId="urn:microsoft.com/office/officeart/2005/8/layout/chevron1"/>
    <dgm:cxn modelId="{43B87441-F588-4569-BCD6-854AE5624E64}" type="presParOf" srcId="{E24B8E59-A220-400C-9CDA-567A002C2794}" destId="{4AA18568-1A6E-48EE-996A-8E72485C6AE5}" srcOrd="3" destOrd="0" presId="urn:microsoft.com/office/officeart/2005/8/layout/chevron1"/>
    <dgm:cxn modelId="{582761C3-13E9-4AA1-9C94-B2280B6755EF}" type="presParOf" srcId="{E24B8E59-A220-400C-9CDA-567A002C2794}" destId="{4C5E743E-EB66-4ED5-A8D1-08AF226EFA32}" srcOrd="4" destOrd="0" presId="urn:microsoft.com/office/officeart/2005/8/layout/chevron1"/>
    <dgm:cxn modelId="{FB661B72-4F9E-452C-872C-18E5D87DCA1B}" type="presParOf" srcId="{4C5E743E-EB66-4ED5-A8D1-08AF226EFA32}" destId="{D08CBA2D-4D0D-44E7-A48D-E85EC8C08D25}" srcOrd="0" destOrd="0" presId="urn:microsoft.com/office/officeart/2005/8/layout/chevron1"/>
    <dgm:cxn modelId="{422E4B6D-A0BB-4BEA-A52F-A908A52B9B6F}" type="presParOf" srcId="{4C5E743E-EB66-4ED5-A8D1-08AF226EFA32}" destId="{ECD51758-6FF0-4D38-BAA0-83D68D60F3B1}" srcOrd="1" destOrd="0" presId="urn:microsoft.com/office/officeart/2005/8/layout/chevron1"/>
    <dgm:cxn modelId="{C04CFC8D-152F-4721-8644-91EC07014CB0}" type="presParOf" srcId="{E24B8E59-A220-400C-9CDA-567A002C2794}" destId="{1DEFB3AB-216B-49B9-B688-2F6C074034CB}" srcOrd="5" destOrd="0" presId="urn:microsoft.com/office/officeart/2005/8/layout/chevron1"/>
    <dgm:cxn modelId="{47155D26-0B9D-4D14-BE6B-3C9CCD9BFFE2}" type="presParOf" srcId="{E24B8E59-A220-400C-9CDA-567A002C2794}" destId="{97308B17-9AAB-4B4F-B51F-473CA7B6FC77}" srcOrd="6" destOrd="0" presId="urn:microsoft.com/office/officeart/2005/8/layout/chevron1"/>
    <dgm:cxn modelId="{444F0437-33EB-4B69-A640-D5D69A6E39DF}" type="presParOf" srcId="{97308B17-9AAB-4B4F-B51F-473CA7B6FC77}" destId="{4C266E8C-9CF6-4DC1-A4BE-E86D24EE0B89}" srcOrd="0" destOrd="0" presId="urn:microsoft.com/office/officeart/2005/8/layout/chevron1"/>
    <dgm:cxn modelId="{F877C837-09B5-4CE7-8047-DFD131633125}" type="presParOf" srcId="{97308B17-9AAB-4B4F-B51F-473CA7B6FC77}" destId="{B6A3562C-4BE4-4A45-966F-A2DCB02B049B}" srcOrd="1" destOrd="0" presId="urn:microsoft.com/office/officeart/2005/8/layout/chevron1"/>
    <dgm:cxn modelId="{614FB519-6FDD-42E3-9715-9AE25FD9CC18}" type="presParOf" srcId="{E24B8E59-A220-400C-9CDA-567A002C2794}" destId="{EBE51826-C59D-4E10-AFD6-132E57B6FA2F}" srcOrd="7" destOrd="0" presId="urn:microsoft.com/office/officeart/2005/8/layout/chevron1"/>
    <dgm:cxn modelId="{19FAC994-4BCF-4851-B412-BEC6759A6DAA}" type="presParOf" srcId="{E24B8E59-A220-400C-9CDA-567A002C2794}" destId="{CF9CE2AE-FFCE-4FE0-BD95-576C33F233F7}" srcOrd="8" destOrd="0" presId="urn:microsoft.com/office/officeart/2005/8/layout/chevron1"/>
    <dgm:cxn modelId="{37265B80-3736-4FD5-BB9F-42CDD92F3C14}" type="presParOf" srcId="{CF9CE2AE-FFCE-4FE0-BD95-576C33F233F7}" destId="{C5F9DA44-B979-4E8A-9BD9-05B2B82E8EC8}" srcOrd="0" destOrd="0" presId="urn:microsoft.com/office/officeart/2005/8/layout/chevron1"/>
    <dgm:cxn modelId="{1C8EAA13-1688-4A6B-9EEF-1B048BC6DB89}" type="presParOf" srcId="{CF9CE2AE-FFCE-4FE0-BD95-576C33F233F7}" destId="{6201B012-7B90-4FC1-BC6E-1533A57AB800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6F39BE-2DCF-450E-AA3E-33BF3334F41B}">
      <dsp:nvSpPr>
        <dsp:cNvPr id="0" name=""/>
        <dsp:cNvSpPr/>
      </dsp:nvSpPr>
      <dsp:spPr>
        <a:xfrm>
          <a:off x="3263" y="835529"/>
          <a:ext cx="2274614" cy="909845"/>
        </a:xfrm>
        <a:prstGeom prst="chevron">
          <a:avLst/>
        </a:prstGeom>
        <a:solidFill>
          <a:schemeClr val="accent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tx1"/>
              </a:solidFill>
            </a:rPr>
            <a:t>Define</a:t>
          </a:r>
        </a:p>
      </dsp:txBody>
      <dsp:txXfrm>
        <a:off x="458186" y="835529"/>
        <a:ext cx="1364769" cy="909845"/>
      </dsp:txXfrm>
    </dsp:sp>
    <dsp:sp modelId="{28FF4FA3-B65A-4E08-A41E-F18A7117DBA9}">
      <dsp:nvSpPr>
        <dsp:cNvPr id="0" name=""/>
        <dsp:cNvSpPr/>
      </dsp:nvSpPr>
      <dsp:spPr>
        <a:xfrm>
          <a:off x="3263" y="1859105"/>
          <a:ext cx="1819691" cy="1656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chemeClr val="bg1"/>
              </a:solidFill>
            </a:rPr>
            <a:t>Problem statement</a:t>
          </a:r>
          <a:endParaRPr lang="en-US" sz="2400" kern="1200" dirty="0">
            <a:solidFill>
              <a:srgbClr val="00B050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chemeClr val="bg1"/>
              </a:solidFill>
            </a:rPr>
            <a:t>Deliverables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chemeClr val="bg1"/>
              </a:solidFill>
            </a:rPr>
            <a:t>Scope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chemeClr val="bg1"/>
              </a:solidFill>
            </a:rPr>
            <a:t>Timeline</a:t>
          </a:r>
        </a:p>
      </dsp:txBody>
      <dsp:txXfrm>
        <a:off x="3263" y="1859105"/>
        <a:ext cx="1819691" cy="1656703"/>
      </dsp:txXfrm>
    </dsp:sp>
    <dsp:sp modelId="{183460B0-F31F-49BF-A3FC-B97FB63D03F7}">
      <dsp:nvSpPr>
        <dsp:cNvPr id="0" name=""/>
        <dsp:cNvSpPr/>
      </dsp:nvSpPr>
      <dsp:spPr>
        <a:xfrm>
          <a:off x="2061878" y="835529"/>
          <a:ext cx="2274614" cy="909845"/>
        </a:xfrm>
        <a:prstGeom prst="chevron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tx1"/>
              </a:solidFill>
            </a:rPr>
            <a:t>Do</a:t>
          </a:r>
        </a:p>
      </dsp:txBody>
      <dsp:txXfrm>
        <a:off x="2516801" y="835529"/>
        <a:ext cx="1364769" cy="909845"/>
      </dsp:txXfrm>
    </dsp:sp>
    <dsp:sp modelId="{D5D51976-CE2D-4E02-BBF0-D29478C570E2}">
      <dsp:nvSpPr>
        <dsp:cNvPr id="0" name=""/>
        <dsp:cNvSpPr/>
      </dsp:nvSpPr>
      <dsp:spPr>
        <a:xfrm>
          <a:off x="2061878" y="1859105"/>
          <a:ext cx="1819691" cy="1656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/>
              </a:solidFill>
            </a:rPr>
            <a:t>Source Data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/>
              </a:solidFill>
            </a:rPr>
            <a:t>Write/Test Code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/>
              </a:solidFill>
            </a:rPr>
            <a:t>Summary report</a:t>
          </a:r>
        </a:p>
      </dsp:txBody>
      <dsp:txXfrm>
        <a:off x="2061878" y="1859105"/>
        <a:ext cx="1819691" cy="1656703"/>
      </dsp:txXfrm>
    </dsp:sp>
    <dsp:sp modelId="{D08CBA2D-4D0D-44E7-A48D-E85EC8C08D25}">
      <dsp:nvSpPr>
        <dsp:cNvPr id="0" name=""/>
        <dsp:cNvSpPr/>
      </dsp:nvSpPr>
      <dsp:spPr>
        <a:xfrm>
          <a:off x="4120492" y="835529"/>
          <a:ext cx="2274614" cy="909845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tx1"/>
              </a:solidFill>
            </a:rPr>
            <a:t>Decide</a:t>
          </a:r>
        </a:p>
      </dsp:txBody>
      <dsp:txXfrm>
        <a:off x="4575415" y="835529"/>
        <a:ext cx="1364769" cy="909845"/>
      </dsp:txXfrm>
    </dsp:sp>
    <dsp:sp modelId="{ECD51758-6FF0-4D38-BAA0-83D68D60F3B1}">
      <dsp:nvSpPr>
        <dsp:cNvPr id="0" name=""/>
        <dsp:cNvSpPr/>
      </dsp:nvSpPr>
      <dsp:spPr>
        <a:xfrm>
          <a:off x="4120492" y="1859105"/>
          <a:ext cx="1819691" cy="1656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/>
              </a:solidFill>
            </a:rPr>
            <a:t>Report to management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/>
              </a:solidFill>
            </a:rPr>
            <a:t>Confirm solution</a:t>
          </a:r>
        </a:p>
      </dsp:txBody>
      <dsp:txXfrm>
        <a:off x="4120492" y="1859105"/>
        <a:ext cx="1819691" cy="1656703"/>
      </dsp:txXfrm>
    </dsp:sp>
    <dsp:sp modelId="{4C266E8C-9CF6-4DC1-A4BE-E86D24EE0B89}">
      <dsp:nvSpPr>
        <dsp:cNvPr id="0" name=""/>
        <dsp:cNvSpPr/>
      </dsp:nvSpPr>
      <dsp:spPr>
        <a:xfrm>
          <a:off x="6179107" y="835529"/>
          <a:ext cx="2274614" cy="909845"/>
        </a:xfrm>
        <a:prstGeom prst="chevron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tx1"/>
              </a:solidFill>
            </a:rPr>
            <a:t>Document</a:t>
          </a:r>
        </a:p>
      </dsp:txBody>
      <dsp:txXfrm>
        <a:off x="6634030" y="835529"/>
        <a:ext cx="1364769" cy="909845"/>
      </dsp:txXfrm>
    </dsp:sp>
    <dsp:sp modelId="{B6A3562C-4BE4-4A45-966F-A2DCB02B049B}">
      <dsp:nvSpPr>
        <dsp:cNvPr id="0" name=""/>
        <dsp:cNvSpPr/>
      </dsp:nvSpPr>
      <dsp:spPr>
        <a:xfrm>
          <a:off x="6179107" y="1859105"/>
          <a:ext cx="1819691" cy="1656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/>
              </a:solidFill>
            </a:rPr>
            <a:t>Technical document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/>
              </a:solidFill>
            </a:rPr>
            <a:t>Summary document</a:t>
          </a:r>
        </a:p>
      </dsp:txBody>
      <dsp:txXfrm>
        <a:off x="6179107" y="1859105"/>
        <a:ext cx="1819691" cy="1656703"/>
      </dsp:txXfrm>
    </dsp:sp>
    <dsp:sp modelId="{C5F9DA44-B979-4E8A-9BD9-05B2B82E8EC8}">
      <dsp:nvSpPr>
        <dsp:cNvPr id="0" name=""/>
        <dsp:cNvSpPr/>
      </dsp:nvSpPr>
      <dsp:spPr>
        <a:xfrm>
          <a:off x="8237721" y="835529"/>
          <a:ext cx="2274614" cy="909845"/>
        </a:xfrm>
        <a:prstGeom prst="chevron">
          <a:avLst/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1" kern="1200" dirty="0">
              <a:solidFill>
                <a:schemeClr val="tx1"/>
              </a:solidFill>
            </a:rPr>
            <a:t>Done!</a:t>
          </a:r>
        </a:p>
      </dsp:txBody>
      <dsp:txXfrm>
        <a:off x="8692644" y="835529"/>
        <a:ext cx="1364769" cy="9098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b"/>
          <a:lstStyle>
            <a:lvl1pPr algn="ctr">
              <a:defRPr sz="6000">
                <a:solidFill>
                  <a:srgbClr val="CD7F3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CD7F3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 Jan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Citizens Data Meetup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640" y="0"/>
            <a:ext cx="1737360" cy="13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05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12BA1-DA85-48A6-B1AE-373CFEACF00E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48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12BA1-DA85-48A6-B1AE-373CFEACF00E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1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D7F3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CD7F32"/>
                </a:solidFill>
              </a:defRPr>
            </a:lvl1pPr>
            <a:lvl2pPr>
              <a:defRPr>
                <a:solidFill>
                  <a:srgbClr val="CD7F32"/>
                </a:solidFill>
              </a:defRPr>
            </a:lvl2pPr>
            <a:lvl3pPr>
              <a:defRPr>
                <a:solidFill>
                  <a:srgbClr val="CD7F32"/>
                </a:solidFill>
              </a:defRPr>
            </a:lvl3pPr>
            <a:lvl4pPr>
              <a:defRPr>
                <a:solidFill>
                  <a:srgbClr val="CD7F32"/>
                </a:solidFill>
              </a:defRPr>
            </a:lvl4pPr>
            <a:lvl5pPr>
              <a:defRPr>
                <a:solidFill>
                  <a:srgbClr val="CD7F3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 Jan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Citizens Data Meetup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640" y="0"/>
            <a:ext cx="1737360" cy="13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833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12BA1-DA85-48A6-B1AE-373CFEACF00E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640" y="0"/>
            <a:ext cx="1737360" cy="13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06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12BA1-DA85-48A6-B1AE-373CFEACF00E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830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12BA1-DA85-48A6-B1AE-373CFEACF00E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488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D7F3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 Jan 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Citizens Data Meetup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25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12BA1-DA85-48A6-B1AE-373CFEACF00E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73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12BA1-DA85-48A6-B1AE-373CFEACF00E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640" y="0"/>
            <a:ext cx="1737360" cy="13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7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CD7F3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CD7F3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 Jan 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Citizens Data Meetup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640" y="0"/>
            <a:ext cx="1737360" cy="13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00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24 Jan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Citizens Data Meetup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573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CD7F3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CD7F3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CD7F3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CD7F3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CD7F3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CD7F3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CD7F32"/>
                </a:solidFill>
              </a:rPr>
              <a:t>Breaking the Bottleneck: </a:t>
            </a:r>
            <a:br>
              <a:rPr lang="en-US">
                <a:solidFill>
                  <a:srgbClr val="CD7F32"/>
                </a:solidFill>
              </a:rPr>
            </a:br>
            <a:r>
              <a:rPr lang="en-US" sz="4400" i="1">
                <a:solidFill>
                  <a:srgbClr val="CD7F32"/>
                </a:solidFill>
              </a:rPr>
              <a:t>From Fast Programs to Fast Projects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4400">
                <a:solidFill>
                  <a:srgbClr val="CD7F32"/>
                </a:solidFill>
                <a:ea typeface="+mj-ea"/>
                <a:cs typeface="+mj-cs"/>
              </a:rPr>
              <a:t>Craig Savage</a:t>
            </a:r>
          </a:p>
          <a:p>
            <a:r>
              <a:rPr lang="en-US" sz="4400">
                <a:solidFill>
                  <a:srgbClr val="CD7F32"/>
                </a:solidFill>
                <a:ea typeface="+mj-ea"/>
                <a:cs typeface="+mj-cs"/>
              </a:rPr>
              <a:t>Citizens Data Meetup</a:t>
            </a:r>
          </a:p>
          <a:p>
            <a:r>
              <a:rPr lang="en-US" sz="4400">
                <a:solidFill>
                  <a:srgbClr val="CD7F32"/>
                </a:solidFill>
                <a:ea typeface="+mj-ea"/>
                <a:cs typeface="+mj-cs"/>
              </a:rPr>
              <a:t>24 Jan, 2017</a:t>
            </a:r>
          </a:p>
        </p:txBody>
      </p:sp>
    </p:spTree>
    <p:extLst>
      <p:ext uri="{BB962C8B-B14F-4D97-AF65-F5344CB8AC3E}">
        <p14:creationId xmlns:p14="http://schemas.microsoft.com/office/powerpoint/2010/main" val="2024056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Do (Again): Modify Code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6" r="14426"/>
          <a:stretch>
            <a:fillRect/>
          </a:stretch>
        </p:blipFill>
        <p:spPr>
          <a:xfrm>
            <a:off x="5183188" y="1398905"/>
            <a:ext cx="6172200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Need to change fewer than 10 lines of code, ~5 minutes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Takes less than a minute to run.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Refresh graphs and numbers, ~20 minutes.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Cumulative: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Coding: ~ 3 </a:t>
            </a:r>
            <a:r>
              <a:rPr lang="en-US" sz="2600" dirty="0" err="1"/>
              <a:t>hrs</a:t>
            </a:r>
            <a:endParaRPr lang="en-US" sz="2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Code Execution: &lt; 1 min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Documentation: ~ 2 </a:t>
            </a:r>
            <a:r>
              <a:rPr lang="en-US" sz="2600" dirty="0" err="1"/>
              <a:t>hrs</a:t>
            </a:r>
            <a:endParaRPr lang="en-US" sz="2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Project: 4 weeks…</a:t>
            </a:r>
          </a:p>
        </p:txBody>
      </p:sp>
    </p:spTree>
    <p:extLst>
      <p:ext uri="{BB962C8B-B14F-4D97-AF65-F5344CB8AC3E}">
        <p14:creationId xmlns:p14="http://schemas.microsoft.com/office/powerpoint/2010/main" val="194309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Decide: Meeting with Manager</a:t>
            </a:r>
          </a:p>
        </p:txBody>
      </p:sp>
      <p:pic>
        <p:nvPicPr>
          <p:cNvPr id="19" name="Picture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3" r="14413"/>
          <a:stretch>
            <a:fillRect/>
          </a:stretch>
        </p:blipFill>
        <p:spPr>
          <a:xfrm>
            <a:off x="5155756" y="1476756"/>
            <a:ext cx="6172200" cy="48736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343400" cy="3811588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Great Work!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It’s important we </a:t>
            </a:r>
            <a:r>
              <a:rPr lang="en-US" sz="2800" dirty="0" err="1"/>
              <a:t>utilise</a:t>
            </a:r>
            <a:r>
              <a:rPr lang="en-US" sz="2800" dirty="0"/>
              <a:t> all available information. Include the Nitrogen Oxide levels in the model.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Back to square 1…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Coding: ~ 3 </a:t>
            </a:r>
            <a:r>
              <a:rPr lang="en-US" sz="2600" dirty="0" err="1"/>
              <a:t>hrs</a:t>
            </a:r>
            <a:endParaRPr lang="en-US" sz="2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Code Execution: ~ 1 min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Documentation: ~2.5 </a:t>
            </a:r>
            <a:r>
              <a:rPr lang="en-US" sz="2600" dirty="0" err="1"/>
              <a:t>hrs</a:t>
            </a:r>
            <a:endParaRPr lang="en-US" sz="2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Project: 6 weeks…</a:t>
            </a:r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" r="1875"/>
          <a:stretch>
            <a:fillRect/>
          </a:stretch>
        </p:blipFill>
        <p:spPr>
          <a:xfrm>
            <a:off x="5183188" y="1472057"/>
            <a:ext cx="6172200" cy="4873625"/>
          </a:xfrm>
        </p:spPr>
      </p:pic>
      <p:sp>
        <p:nvSpPr>
          <p:cNvPr id="23" name="Rectangle 22"/>
          <p:cNvSpPr/>
          <p:nvPr/>
        </p:nvSpPr>
        <p:spPr>
          <a:xfrm>
            <a:off x="4876292" y="1357820"/>
            <a:ext cx="7078599" cy="49881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594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Journey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Command line</a:t>
            </a:r>
          </a:p>
          <a:p>
            <a:r>
              <a:rPr lang="en-US" dirty="0"/>
              <a:t>Scripts/Procedures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Real-time Feedback</a:t>
            </a:r>
          </a:p>
          <a:p>
            <a:pPr lvl="1"/>
            <a:r>
              <a:rPr lang="en-US" dirty="0"/>
              <a:t>“Remove this variable” means “I don’t know what variables I want”</a:t>
            </a:r>
          </a:p>
          <a:p>
            <a:pPr lvl="1"/>
            <a:r>
              <a:rPr lang="en-US" dirty="0"/>
              <a:t>Tuning parameters:</a:t>
            </a:r>
          </a:p>
          <a:p>
            <a:pPr lvl="2"/>
            <a:r>
              <a:rPr lang="en-US" i="1" dirty="0"/>
              <a:t>“At least in my brief experience testing again and again is the best solution since there is no guarantee that any of these rules will fit your model best.” – </a:t>
            </a:r>
            <a:r>
              <a:rPr lang="en-US" i="1" dirty="0" err="1"/>
              <a:t>Michy</a:t>
            </a:r>
            <a:r>
              <a:rPr lang="en-US" i="1" dirty="0"/>
              <a:t> Alice</a:t>
            </a:r>
          </a:p>
          <a:p>
            <a:pPr lvl="2"/>
            <a:r>
              <a:rPr lang="en-US" dirty="0"/>
              <a:t>Split of training/test data</a:t>
            </a:r>
          </a:p>
          <a:p>
            <a:pPr lvl="2"/>
            <a:r>
              <a:rPr lang="en-US" dirty="0"/>
              <a:t>Random seeds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038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Feedback 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shiny</a:t>
            </a:r>
          </a:p>
        </p:txBody>
      </p:sp>
    </p:spTree>
    <p:extLst>
      <p:ext uri="{BB962C8B-B14F-4D97-AF65-F5344CB8AC3E}">
        <p14:creationId xmlns:p14="http://schemas.microsoft.com/office/powerpoint/2010/main" val="1203533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Feedback: Highlights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Presentation matters</a:t>
            </a:r>
          </a:p>
          <a:p>
            <a:pPr lvl="1"/>
            <a:r>
              <a:rPr lang="en-US" dirty="0" err="1"/>
              <a:t>Colour</a:t>
            </a:r>
            <a:r>
              <a:rPr lang="en-US" dirty="0"/>
              <a:t> schemes</a:t>
            </a:r>
          </a:p>
          <a:p>
            <a:pPr lvl="1"/>
            <a:r>
              <a:rPr lang="en-US" dirty="0"/>
              <a:t>Branding</a:t>
            </a:r>
          </a:p>
          <a:p>
            <a:pPr lvl="1"/>
            <a:r>
              <a:rPr lang="en-US" dirty="0"/>
              <a:t>Consistent layout</a:t>
            </a:r>
          </a:p>
          <a:p>
            <a:r>
              <a:rPr lang="en-US" dirty="0"/>
              <a:t>Control</a:t>
            </a:r>
          </a:p>
          <a:p>
            <a:pPr lvl="1"/>
            <a:r>
              <a:rPr lang="en-US" dirty="0"/>
              <a:t>Allow decision maker to have control of tuning parameters</a:t>
            </a:r>
          </a:p>
          <a:p>
            <a:pPr lvl="1"/>
            <a:r>
              <a:rPr lang="en-US" dirty="0"/>
              <a:t>Elicit feedback regarding timing, impact, importance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1209674" y="5867400"/>
            <a:ext cx="8772525" cy="96202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Iterative Process: Agile Engagement</a:t>
            </a:r>
          </a:p>
        </p:txBody>
      </p:sp>
    </p:spTree>
    <p:extLst>
      <p:ext uri="{BB962C8B-B14F-4D97-AF65-F5344CB8AC3E}">
        <p14:creationId xmlns:p14="http://schemas.microsoft.com/office/powerpoint/2010/main" val="94984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Journey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Command line</a:t>
            </a:r>
          </a:p>
          <a:p>
            <a:r>
              <a:rPr lang="en-US" dirty="0"/>
              <a:t>Scripts/Procedures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Real-time Feedback</a:t>
            </a:r>
          </a:p>
          <a:p>
            <a:r>
              <a:rPr lang="en-US" dirty="0"/>
              <a:t>Knowledge Management</a:t>
            </a:r>
          </a:p>
          <a:p>
            <a:pPr lvl="1"/>
            <a:r>
              <a:rPr lang="en-US" dirty="0"/>
              <a:t>Slides and Documents carry different messages for different audiences</a:t>
            </a:r>
          </a:p>
          <a:p>
            <a:pPr lvl="1"/>
            <a:r>
              <a:rPr lang="en-US" dirty="0"/>
              <a:t>High level versus sufficient detail to recreate</a:t>
            </a:r>
          </a:p>
          <a:p>
            <a:pPr lvl="1"/>
            <a:r>
              <a:rPr lang="en-US" dirty="0"/>
              <a:t>Updating documentation can be very time consuming in the long run</a:t>
            </a:r>
          </a:p>
          <a:p>
            <a:pPr lvl="2"/>
            <a:r>
              <a:rPr lang="en-US" dirty="0"/>
              <a:t>Inconsistencies can drag out discussions</a:t>
            </a:r>
          </a:p>
          <a:p>
            <a:pPr lvl="2"/>
            <a:r>
              <a:rPr lang="en-US" dirty="0"/>
              <a:t>The person who needs to reproduce the results is likely to be you!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582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Overview: Revisited</a:t>
            </a:r>
          </a:p>
        </p:txBody>
      </p:sp>
      <p:sp>
        <p:nvSpPr>
          <p:cNvPr id="4" name="Freeform: Shape 3"/>
          <p:cNvSpPr/>
          <p:nvPr/>
        </p:nvSpPr>
        <p:spPr>
          <a:xfrm>
            <a:off x="841463" y="2661154"/>
            <a:ext cx="2274614" cy="909845"/>
          </a:xfrm>
          <a:custGeom>
            <a:avLst/>
            <a:gdLst>
              <a:gd name="connsiteX0" fmla="*/ 0 w 2274614"/>
              <a:gd name="connsiteY0" fmla="*/ 0 h 909845"/>
              <a:gd name="connsiteX1" fmla="*/ 1819692 w 2274614"/>
              <a:gd name="connsiteY1" fmla="*/ 0 h 909845"/>
              <a:gd name="connsiteX2" fmla="*/ 2274614 w 2274614"/>
              <a:gd name="connsiteY2" fmla="*/ 454923 h 909845"/>
              <a:gd name="connsiteX3" fmla="*/ 1819692 w 2274614"/>
              <a:gd name="connsiteY3" fmla="*/ 909845 h 909845"/>
              <a:gd name="connsiteX4" fmla="*/ 0 w 2274614"/>
              <a:gd name="connsiteY4" fmla="*/ 909845 h 909845"/>
              <a:gd name="connsiteX5" fmla="*/ 454923 w 2274614"/>
              <a:gd name="connsiteY5" fmla="*/ 454923 h 909845"/>
              <a:gd name="connsiteX6" fmla="*/ 0 w 2274614"/>
              <a:gd name="connsiteY6" fmla="*/ 0 h 909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4614" h="909845">
                <a:moveTo>
                  <a:pt x="0" y="0"/>
                </a:moveTo>
                <a:lnTo>
                  <a:pt x="1819692" y="0"/>
                </a:lnTo>
                <a:lnTo>
                  <a:pt x="2274614" y="454923"/>
                </a:lnTo>
                <a:lnTo>
                  <a:pt x="1819692" y="909845"/>
                </a:lnTo>
                <a:lnTo>
                  <a:pt x="0" y="909845"/>
                </a:lnTo>
                <a:lnTo>
                  <a:pt x="454923" y="4549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42934" tIns="29337" rIns="484259" bIns="29337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1" kern="1200" dirty="0">
                <a:solidFill>
                  <a:schemeClr val="tx1"/>
                </a:solidFill>
              </a:rPr>
              <a:t>Define</a:t>
            </a:r>
          </a:p>
        </p:txBody>
      </p:sp>
      <p:sp>
        <p:nvSpPr>
          <p:cNvPr id="5" name="Freeform: Shape 4"/>
          <p:cNvSpPr/>
          <p:nvPr/>
        </p:nvSpPr>
        <p:spPr>
          <a:xfrm>
            <a:off x="841463" y="3684730"/>
            <a:ext cx="1819691" cy="1656703"/>
          </a:xfrm>
          <a:custGeom>
            <a:avLst/>
            <a:gdLst>
              <a:gd name="connsiteX0" fmla="*/ 0 w 1819691"/>
              <a:gd name="connsiteY0" fmla="*/ 0 h 1656703"/>
              <a:gd name="connsiteX1" fmla="*/ 1819691 w 1819691"/>
              <a:gd name="connsiteY1" fmla="*/ 0 h 1656703"/>
              <a:gd name="connsiteX2" fmla="*/ 1819691 w 1819691"/>
              <a:gd name="connsiteY2" fmla="*/ 1656703 h 1656703"/>
              <a:gd name="connsiteX3" fmla="*/ 0 w 1819691"/>
              <a:gd name="connsiteY3" fmla="*/ 1656703 h 1656703"/>
              <a:gd name="connsiteX4" fmla="*/ 0 w 1819691"/>
              <a:gd name="connsiteY4" fmla="*/ 0 h 165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691" h="1656703">
                <a:moveTo>
                  <a:pt x="0" y="0"/>
                </a:moveTo>
                <a:lnTo>
                  <a:pt x="1819691" y="0"/>
                </a:lnTo>
                <a:lnTo>
                  <a:pt x="1819691" y="1656703"/>
                </a:lnTo>
                <a:lnTo>
                  <a:pt x="0" y="16567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000" kern="1200" dirty="0">
                <a:solidFill>
                  <a:schemeClr val="bg1"/>
                </a:solidFill>
              </a:rPr>
              <a:t>Problem statement</a:t>
            </a:r>
            <a:endParaRPr lang="en-US" sz="2400" kern="1200" dirty="0">
              <a:solidFill>
                <a:srgbClr val="00B050"/>
              </a:solidFill>
            </a:endParaRPr>
          </a:p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000" kern="1200" dirty="0">
                <a:solidFill>
                  <a:schemeClr val="bg1"/>
                </a:solidFill>
              </a:rPr>
              <a:t>Deliverables</a:t>
            </a:r>
          </a:p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000" kern="1200" dirty="0">
                <a:solidFill>
                  <a:schemeClr val="bg1"/>
                </a:solidFill>
              </a:rPr>
              <a:t>Scope</a:t>
            </a:r>
          </a:p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000" kern="1200" dirty="0">
                <a:solidFill>
                  <a:schemeClr val="bg1"/>
                </a:solidFill>
              </a:rPr>
              <a:t>Timeline</a:t>
            </a:r>
          </a:p>
        </p:txBody>
      </p:sp>
      <p:sp>
        <p:nvSpPr>
          <p:cNvPr id="6" name="Freeform: Shape 5"/>
          <p:cNvSpPr/>
          <p:nvPr/>
        </p:nvSpPr>
        <p:spPr>
          <a:xfrm>
            <a:off x="2900078" y="2661154"/>
            <a:ext cx="2274614" cy="909845"/>
          </a:xfrm>
          <a:custGeom>
            <a:avLst/>
            <a:gdLst>
              <a:gd name="connsiteX0" fmla="*/ 0 w 2274614"/>
              <a:gd name="connsiteY0" fmla="*/ 0 h 909845"/>
              <a:gd name="connsiteX1" fmla="*/ 1819692 w 2274614"/>
              <a:gd name="connsiteY1" fmla="*/ 0 h 909845"/>
              <a:gd name="connsiteX2" fmla="*/ 2274614 w 2274614"/>
              <a:gd name="connsiteY2" fmla="*/ 454923 h 909845"/>
              <a:gd name="connsiteX3" fmla="*/ 1819692 w 2274614"/>
              <a:gd name="connsiteY3" fmla="*/ 909845 h 909845"/>
              <a:gd name="connsiteX4" fmla="*/ 0 w 2274614"/>
              <a:gd name="connsiteY4" fmla="*/ 909845 h 909845"/>
              <a:gd name="connsiteX5" fmla="*/ 454923 w 2274614"/>
              <a:gd name="connsiteY5" fmla="*/ 454923 h 909845"/>
              <a:gd name="connsiteX6" fmla="*/ 0 w 2274614"/>
              <a:gd name="connsiteY6" fmla="*/ 0 h 909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4614" h="909845">
                <a:moveTo>
                  <a:pt x="0" y="0"/>
                </a:moveTo>
                <a:lnTo>
                  <a:pt x="1819692" y="0"/>
                </a:lnTo>
                <a:lnTo>
                  <a:pt x="2274614" y="454923"/>
                </a:lnTo>
                <a:lnTo>
                  <a:pt x="1819692" y="909845"/>
                </a:lnTo>
                <a:lnTo>
                  <a:pt x="0" y="909845"/>
                </a:lnTo>
                <a:lnTo>
                  <a:pt x="454923" y="4549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42934" tIns="29337" rIns="484259" bIns="29337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1" kern="1200" dirty="0">
                <a:solidFill>
                  <a:schemeClr val="tx1"/>
                </a:solidFill>
              </a:rPr>
              <a:t>Do</a:t>
            </a:r>
          </a:p>
        </p:txBody>
      </p:sp>
      <p:sp>
        <p:nvSpPr>
          <p:cNvPr id="7" name="Freeform: Shape 6"/>
          <p:cNvSpPr/>
          <p:nvPr/>
        </p:nvSpPr>
        <p:spPr>
          <a:xfrm>
            <a:off x="2900078" y="3684730"/>
            <a:ext cx="1819691" cy="1656703"/>
          </a:xfrm>
          <a:custGeom>
            <a:avLst/>
            <a:gdLst>
              <a:gd name="connsiteX0" fmla="*/ 0 w 1819691"/>
              <a:gd name="connsiteY0" fmla="*/ 0 h 1656703"/>
              <a:gd name="connsiteX1" fmla="*/ 1819691 w 1819691"/>
              <a:gd name="connsiteY1" fmla="*/ 0 h 1656703"/>
              <a:gd name="connsiteX2" fmla="*/ 1819691 w 1819691"/>
              <a:gd name="connsiteY2" fmla="*/ 1656703 h 1656703"/>
              <a:gd name="connsiteX3" fmla="*/ 0 w 1819691"/>
              <a:gd name="connsiteY3" fmla="*/ 1656703 h 1656703"/>
              <a:gd name="connsiteX4" fmla="*/ 0 w 1819691"/>
              <a:gd name="connsiteY4" fmla="*/ 0 h 165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691" h="1656703">
                <a:moveTo>
                  <a:pt x="0" y="0"/>
                </a:moveTo>
                <a:lnTo>
                  <a:pt x="1819691" y="0"/>
                </a:lnTo>
                <a:lnTo>
                  <a:pt x="1819691" y="1656703"/>
                </a:lnTo>
                <a:lnTo>
                  <a:pt x="0" y="16567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>
                <a:solidFill>
                  <a:schemeClr val="bg1"/>
                </a:solidFill>
              </a:rPr>
              <a:t>Source Data</a:t>
            </a:r>
          </a:p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>
                <a:solidFill>
                  <a:schemeClr val="bg1"/>
                </a:solidFill>
              </a:rPr>
              <a:t>Write/Test Code</a:t>
            </a:r>
          </a:p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>
                <a:solidFill>
                  <a:schemeClr val="bg1"/>
                </a:solidFill>
              </a:rPr>
              <a:t>Summary report</a:t>
            </a:r>
          </a:p>
        </p:txBody>
      </p:sp>
      <p:sp>
        <p:nvSpPr>
          <p:cNvPr id="8" name="Freeform: Shape 7"/>
          <p:cNvSpPr/>
          <p:nvPr/>
        </p:nvSpPr>
        <p:spPr>
          <a:xfrm>
            <a:off x="4958692" y="2661154"/>
            <a:ext cx="2274614" cy="909845"/>
          </a:xfrm>
          <a:custGeom>
            <a:avLst/>
            <a:gdLst>
              <a:gd name="connsiteX0" fmla="*/ 0 w 2274614"/>
              <a:gd name="connsiteY0" fmla="*/ 0 h 909845"/>
              <a:gd name="connsiteX1" fmla="*/ 1819692 w 2274614"/>
              <a:gd name="connsiteY1" fmla="*/ 0 h 909845"/>
              <a:gd name="connsiteX2" fmla="*/ 2274614 w 2274614"/>
              <a:gd name="connsiteY2" fmla="*/ 454923 h 909845"/>
              <a:gd name="connsiteX3" fmla="*/ 1819692 w 2274614"/>
              <a:gd name="connsiteY3" fmla="*/ 909845 h 909845"/>
              <a:gd name="connsiteX4" fmla="*/ 0 w 2274614"/>
              <a:gd name="connsiteY4" fmla="*/ 909845 h 909845"/>
              <a:gd name="connsiteX5" fmla="*/ 454923 w 2274614"/>
              <a:gd name="connsiteY5" fmla="*/ 454923 h 909845"/>
              <a:gd name="connsiteX6" fmla="*/ 0 w 2274614"/>
              <a:gd name="connsiteY6" fmla="*/ 0 h 909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4614" h="909845">
                <a:moveTo>
                  <a:pt x="0" y="0"/>
                </a:moveTo>
                <a:lnTo>
                  <a:pt x="1819692" y="0"/>
                </a:lnTo>
                <a:lnTo>
                  <a:pt x="2274614" y="454923"/>
                </a:lnTo>
                <a:lnTo>
                  <a:pt x="1819692" y="909845"/>
                </a:lnTo>
                <a:lnTo>
                  <a:pt x="0" y="909845"/>
                </a:lnTo>
                <a:lnTo>
                  <a:pt x="454923" y="4549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42934" tIns="29337" rIns="484259" bIns="29337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1" kern="1200" dirty="0">
                <a:solidFill>
                  <a:schemeClr val="tx1"/>
                </a:solidFill>
              </a:rPr>
              <a:t>Decide</a:t>
            </a:r>
          </a:p>
        </p:txBody>
      </p:sp>
      <p:sp>
        <p:nvSpPr>
          <p:cNvPr id="9" name="Freeform: Shape 8"/>
          <p:cNvSpPr/>
          <p:nvPr/>
        </p:nvSpPr>
        <p:spPr>
          <a:xfrm>
            <a:off x="4958692" y="3684730"/>
            <a:ext cx="1819691" cy="1656703"/>
          </a:xfrm>
          <a:custGeom>
            <a:avLst/>
            <a:gdLst>
              <a:gd name="connsiteX0" fmla="*/ 0 w 1819691"/>
              <a:gd name="connsiteY0" fmla="*/ 0 h 1656703"/>
              <a:gd name="connsiteX1" fmla="*/ 1819691 w 1819691"/>
              <a:gd name="connsiteY1" fmla="*/ 0 h 1656703"/>
              <a:gd name="connsiteX2" fmla="*/ 1819691 w 1819691"/>
              <a:gd name="connsiteY2" fmla="*/ 1656703 h 1656703"/>
              <a:gd name="connsiteX3" fmla="*/ 0 w 1819691"/>
              <a:gd name="connsiteY3" fmla="*/ 1656703 h 1656703"/>
              <a:gd name="connsiteX4" fmla="*/ 0 w 1819691"/>
              <a:gd name="connsiteY4" fmla="*/ 0 h 165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691" h="1656703">
                <a:moveTo>
                  <a:pt x="0" y="0"/>
                </a:moveTo>
                <a:lnTo>
                  <a:pt x="1819691" y="0"/>
                </a:lnTo>
                <a:lnTo>
                  <a:pt x="1819691" y="1656703"/>
                </a:lnTo>
                <a:lnTo>
                  <a:pt x="0" y="16567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>
                <a:solidFill>
                  <a:schemeClr val="bg1"/>
                </a:solidFill>
              </a:rPr>
              <a:t>Report to management</a:t>
            </a:r>
          </a:p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>
                <a:solidFill>
                  <a:schemeClr val="bg1"/>
                </a:solidFill>
              </a:rPr>
              <a:t>Confirm solution</a:t>
            </a:r>
          </a:p>
        </p:txBody>
      </p:sp>
      <p:sp>
        <p:nvSpPr>
          <p:cNvPr id="12" name="Freeform: Shape 11"/>
          <p:cNvSpPr/>
          <p:nvPr/>
        </p:nvSpPr>
        <p:spPr>
          <a:xfrm>
            <a:off x="7017307" y="2661154"/>
            <a:ext cx="2274614" cy="909845"/>
          </a:xfrm>
          <a:custGeom>
            <a:avLst/>
            <a:gdLst>
              <a:gd name="connsiteX0" fmla="*/ 0 w 2274614"/>
              <a:gd name="connsiteY0" fmla="*/ 0 h 909845"/>
              <a:gd name="connsiteX1" fmla="*/ 1819692 w 2274614"/>
              <a:gd name="connsiteY1" fmla="*/ 0 h 909845"/>
              <a:gd name="connsiteX2" fmla="*/ 2274614 w 2274614"/>
              <a:gd name="connsiteY2" fmla="*/ 454923 h 909845"/>
              <a:gd name="connsiteX3" fmla="*/ 1819692 w 2274614"/>
              <a:gd name="connsiteY3" fmla="*/ 909845 h 909845"/>
              <a:gd name="connsiteX4" fmla="*/ 0 w 2274614"/>
              <a:gd name="connsiteY4" fmla="*/ 909845 h 909845"/>
              <a:gd name="connsiteX5" fmla="*/ 454923 w 2274614"/>
              <a:gd name="connsiteY5" fmla="*/ 454923 h 909845"/>
              <a:gd name="connsiteX6" fmla="*/ 0 w 2274614"/>
              <a:gd name="connsiteY6" fmla="*/ 0 h 909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4614" h="909845">
                <a:moveTo>
                  <a:pt x="0" y="0"/>
                </a:moveTo>
                <a:lnTo>
                  <a:pt x="1819692" y="0"/>
                </a:lnTo>
                <a:lnTo>
                  <a:pt x="2274614" y="454923"/>
                </a:lnTo>
                <a:lnTo>
                  <a:pt x="1819692" y="909845"/>
                </a:lnTo>
                <a:lnTo>
                  <a:pt x="0" y="909845"/>
                </a:lnTo>
                <a:lnTo>
                  <a:pt x="454923" y="4549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42934" tIns="29337" rIns="484259" bIns="29337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1" kern="1200" dirty="0">
                <a:solidFill>
                  <a:schemeClr val="tx1"/>
                </a:solidFill>
              </a:rPr>
              <a:t>Document</a:t>
            </a:r>
          </a:p>
        </p:txBody>
      </p:sp>
      <p:sp>
        <p:nvSpPr>
          <p:cNvPr id="13" name="Freeform: Shape 12"/>
          <p:cNvSpPr/>
          <p:nvPr/>
        </p:nvSpPr>
        <p:spPr>
          <a:xfrm>
            <a:off x="7017307" y="3684730"/>
            <a:ext cx="1819691" cy="1656703"/>
          </a:xfrm>
          <a:custGeom>
            <a:avLst/>
            <a:gdLst>
              <a:gd name="connsiteX0" fmla="*/ 0 w 1819691"/>
              <a:gd name="connsiteY0" fmla="*/ 0 h 1656703"/>
              <a:gd name="connsiteX1" fmla="*/ 1819691 w 1819691"/>
              <a:gd name="connsiteY1" fmla="*/ 0 h 1656703"/>
              <a:gd name="connsiteX2" fmla="*/ 1819691 w 1819691"/>
              <a:gd name="connsiteY2" fmla="*/ 1656703 h 1656703"/>
              <a:gd name="connsiteX3" fmla="*/ 0 w 1819691"/>
              <a:gd name="connsiteY3" fmla="*/ 1656703 h 1656703"/>
              <a:gd name="connsiteX4" fmla="*/ 0 w 1819691"/>
              <a:gd name="connsiteY4" fmla="*/ 0 h 165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691" h="1656703">
                <a:moveTo>
                  <a:pt x="0" y="0"/>
                </a:moveTo>
                <a:lnTo>
                  <a:pt x="1819691" y="0"/>
                </a:lnTo>
                <a:lnTo>
                  <a:pt x="1819691" y="1656703"/>
                </a:lnTo>
                <a:lnTo>
                  <a:pt x="0" y="16567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>
                <a:solidFill>
                  <a:schemeClr val="bg1"/>
                </a:solidFill>
              </a:rPr>
              <a:t>Technical document</a:t>
            </a:r>
          </a:p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>
                <a:solidFill>
                  <a:schemeClr val="bg1"/>
                </a:solidFill>
              </a:rPr>
              <a:t>Summary document</a:t>
            </a:r>
          </a:p>
        </p:txBody>
      </p:sp>
      <p:sp>
        <p:nvSpPr>
          <p:cNvPr id="14" name="Freeform: Shape 13"/>
          <p:cNvSpPr/>
          <p:nvPr/>
        </p:nvSpPr>
        <p:spPr>
          <a:xfrm>
            <a:off x="9075921" y="2661154"/>
            <a:ext cx="2274614" cy="909845"/>
          </a:xfrm>
          <a:custGeom>
            <a:avLst/>
            <a:gdLst>
              <a:gd name="connsiteX0" fmla="*/ 0 w 2274614"/>
              <a:gd name="connsiteY0" fmla="*/ 0 h 909845"/>
              <a:gd name="connsiteX1" fmla="*/ 1819692 w 2274614"/>
              <a:gd name="connsiteY1" fmla="*/ 0 h 909845"/>
              <a:gd name="connsiteX2" fmla="*/ 2274614 w 2274614"/>
              <a:gd name="connsiteY2" fmla="*/ 454923 h 909845"/>
              <a:gd name="connsiteX3" fmla="*/ 1819692 w 2274614"/>
              <a:gd name="connsiteY3" fmla="*/ 909845 h 909845"/>
              <a:gd name="connsiteX4" fmla="*/ 0 w 2274614"/>
              <a:gd name="connsiteY4" fmla="*/ 909845 h 909845"/>
              <a:gd name="connsiteX5" fmla="*/ 454923 w 2274614"/>
              <a:gd name="connsiteY5" fmla="*/ 454923 h 909845"/>
              <a:gd name="connsiteX6" fmla="*/ 0 w 2274614"/>
              <a:gd name="connsiteY6" fmla="*/ 0 h 909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4614" h="909845">
                <a:moveTo>
                  <a:pt x="0" y="0"/>
                </a:moveTo>
                <a:lnTo>
                  <a:pt x="1819692" y="0"/>
                </a:lnTo>
                <a:lnTo>
                  <a:pt x="2274614" y="454923"/>
                </a:lnTo>
                <a:lnTo>
                  <a:pt x="1819692" y="909845"/>
                </a:lnTo>
                <a:lnTo>
                  <a:pt x="0" y="909845"/>
                </a:lnTo>
                <a:lnTo>
                  <a:pt x="454923" y="4549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42934" tIns="29337" rIns="484259" bIns="29337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1" i="1" kern="1200" dirty="0">
                <a:solidFill>
                  <a:schemeClr val="tx1"/>
                </a:solidFill>
              </a:rPr>
              <a:t>Done!</a:t>
            </a:r>
          </a:p>
        </p:txBody>
      </p:sp>
      <p:sp>
        <p:nvSpPr>
          <p:cNvPr id="11" name="Heart 10"/>
          <p:cNvSpPr/>
          <p:nvPr/>
        </p:nvSpPr>
        <p:spPr>
          <a:xfrm>
            <a:off x="9696450" y="3857625"/>
            <a:ext cx="942975" cy="904875"/>
          </a:xfrm>
          <a:prstGeom prst="hear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1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.04479 0.19097 C 0.05417 0.23333 0.06823 0.2574 0.08294 0.2574 C 0.09974 0.2574 0.11315 0.23333 0.12253 0.19097 L 0.16745 3.33333E-6 " pathEditMode="relative" rAng="0" ptsTypes="AAAAA">
                                      <p:cBhvr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72" y="1287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48148E-6 L 0.04518 0.1787 C 0.05469 0.21898 0.06875 0.24167 0.08372 0.24167 C 0.10052 0.24167 0.11406 0.21898 0.12357 0.1787 L 0.16888 1.48148E-6 " pathEditMode="relative" rAng="0" ptsTypes="AAAAA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1208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1 -1.11111E-6 L -0.04662 -0.15301 C -0.05625 -0.1875 -0.07045 -0.20648 -0.08542 -0.20648 C -0.10235 -0.20648 -0.11589 -0.1875 -0.1254 -0.15301 L -0.17097 -1.11111E-6 " pathEditMode="relative" rAng="10800000" ptsTypes="AAAAA">
                                      <p:cBhvr>
                                        <p:cTn id="1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77" y="-10324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96296E-6 L -0.04258 -0.1338 C -0.05143 -0.16389 -0.06523 -0.18102 -0.08021 -0.18195 C -0.097 -0.18287 -0.11081 -0.1676 -0.12083 -0.13866 L -0.16875 -0.01042 " pathEditMode="relative" rAng="10920000" ptsTypes="AAAAA">
                                      <p:cBhvr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55" y="-9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2" grpId="0" animBg="1"/>
      <p:bldP spid="13" grpId="0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Management 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Leveraging real-time feedback with </a:t>
            </a:r>
            <a:r>
              <a:rPr lang="en-US" dirty="0" err="1"/>
              <a:t>rmarkdown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778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Management: Highlights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Prepare documentation template before meeting</a:t>
            </a:r>
          </a:p>
          <a:p>
            <a:pPr lvl="1"/>
            <a:r>
              <a:rPr lang="en-US" dirty="0"/>
              <a:t>May need to prepare multiple versions to allow for decisions/feedback</a:t>
            </a:r>
          </a:p>
          <a:p>
            <a:pPr lvl="1"/>
            <a:r>
              <a:rPr lang="en-US" dirty="0"/>
              <a:t>Avoid forgetting meeting outcomes</a:t>
            </a:r>
          </a:p>
          <a:p>
            <a:pPr lvl="1"/>
            <a:r>
              <a:rPr lang="en-US" dirty="0"/>
              <a:t>Allow for confirmation during the meeting</a:t>
            </a:r>
          </a:p>
          <a:p>
            <a:r>
              <a:rPr lang="en-US" dirty="0"/>
              <a:t>Output options</a:t>
            </a:r>
          </a:p>
          <a:p>
            <a:pPr lvl="1"/>
            <a:r>
              <a:rPr lang="en-US" dirty="0"/>
              <a:t>HTML, PDF, Word Documents</a:t>
            </a:r>
          </a:p>
          <a:p>
            <a:pPr lvl="1"/>
            <a:r>
              <a:rPr lang="en-US" dirty="0"/>
              <a:t>HTML, PDF Slides</a:t>
            </a:r>
          </a:p>
        </p:txBody>
      </p:sp>
    </p:spTree>
    <p:extLst>
      <p:ext uri="{BB962C8B-B14F-4D97-AF65-F5344CB8AC3E}">
        <p14:creationId xmlns:p14="http://schemas.microsoft.com/office/powerpoint/2010/main" val="3229809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Journey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Command line</a:t>
            </a:r>
          </a:p>
          <a:p>
            <a:r>
              <a:rPr lang="en-US" dirty="0"/>
              <a:t>Scripts/Procedures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Real-time Feedback</a:t>
            </a:r>
          </a:p>
          <a:p>
            <a:r>
              <a:rPr lang="en-US" dirty="0"/>
              <a:t>Knowledge Management</a:t>
            </a:r>
          </a:p>
          <a:p>
            <a:r>
              <a:rPr lang="en-US" dirty="0"/>
              <a:t>Collaboration and Continuous Improvement: Sharing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358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82750"/>
            <a:ext cx="10515600" cy="4351338"/>
          </a:xfrm>
        </p:spPr>
        <p:txBody>
          <a:bodyPr/>
          <a:lstStyle/>
          <a:p>
            <a:r>
              <a:rPr lang="en-US"/>
              <a:t>Share highlights of my experiences in accelerating algorithm development projects</a:t>
            </a:r>
          </a:p>
          <a:p>
            <a:pPr marL="457200" lvl="1" indent="0">
              <a:buNone/>
            </a:pPr>
            <a:r>
              <a:rPr lang="en-US" sz="2000" i="1"/>
              <a:t>“Intelligence is learning from your mistakes, wisdom is learning from the mistakes of others.”</a:t>
            </a:r>
          </a:p>
          <a:p>
            <a:pPr marL="457200" lvl="1" indent="0">
              <a:buNone/>
            </a:pPr>
            <a:r>
              <a:rPr lang="en-US" sz="2000" i="1"/>
              <a:t>“Wise men learn from others’ mistakes, fools from their own.”</a:t>
            </a:r>
          </a:p>
          <a:p>
            <a:r>
              <a:rPr lang="en-US"/>
              <a:t>Talk uses open-source code, data, programs</a:t>
            </a:r>
          </a:p>
          <a:p>
            <a:pPr lvl="1"/>
            <a:r>
              <a:rPr lang="en-US"/>
              <a:t>You can (and should!) inspect, challenge, change, modify, use, etc.</a:t>
            </a:r>
          </a:p>
          <a:p>
            <a:pPr lvl="1"/>
            <a:r>
              <a:rPr lang="en-US"/>
              <a:t>Links at the end of the presentation</a:t>
            </a:r>
          </a:p>
          <a:p>
            <a:r>
              <a:rPr lang="en-US"/>
              <a:t>Toy problem example</a:t>
            </a:r>
          </a:p>
          <a:p>
            <a:pPr lvl="1"/>
            <a:r>
              <a:rPr lang="en-US"/>
              <a:t>Median house price data from Boston in the R package, MASS</a:t>
            </a:r>
          </a:p>
          <a:p>
            <a:pPr lvl="1"/>
            <a:r>
              <a:rPr lang="en-US"/>
              <a:t>Demonstrate challenges I’ve faced, as well as potential solutions</a:t>
            </a:r>
          </a:p>
        </p:txBody>
      </p:sp>
    </p:spTree>
    <p:extLst>
      <p:ext uri="{BB962C8B-B14F-4D97-AF65-F5344CB8AC3E}">
        <p14:creationId xmlns:p14="http://schemas.microsoft.com/office/powerpoint/2010/main" val="2251662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Sharing: Highlights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Work done using open-source:</a:t>
            </a:r>
          </a:p>
          <a:p>
            <a:pPr lvl="1"/>
            <a:r>
              <a:rPr lang="en-US" dirty="0"/>
              <a:t>R, including assorted Packages:</a:t>
            </a:r>
          </a:p>
          <a:p>
            <a:pPr lvl="2"/>
            <a:r>
              <a:rPr lang="en-US" dirty="0" err="1"/>
              <a:t>neuralnet</a:t>
            </a:r>
            <a:r>
              <a:rPr lang="en-US" dirty="0"/>
              <a:t>, shiny, </a:t>
            </a:r>
            <a:r>
              <a:rPr lang="en-US" dirty="0" err="1"/>
              <a:t>rmarkdown</a:t>
            </a:r>
            <a:r>
              <a:rPr lang="en-US" dirty="0"/>
              <a:t>, MASS</a:t>
            </a:r>
          </a:p>
          <a:p>
            <a:pPr lvl="2"/>
            <a:r>
              <a:rPr lang="en-US" dirty="0"/>
              <a:t>Blogs detailing use with code and data provided</a:t>
            </a:r>
          </a:p>
          <a:p>
            <a:pPr lvl="1"/>
            <a:r>
              <a:rPr lang="en-US" dirty="0"/>
              <a:t>All provided for free, by people I’ve never met</a:t>
            </a:r>
          </a:p>
          <a:p>
            <a:r>
              <a:rPr lang="en-US" dirty="0"/>
              <a:t>Social Media:</a:t>
            </a:r>
          </a:p>
          <a:p>
            <a:pPr lvl="1"/>
            <a:r>
              <a:rPr lang="en-US" dirty="0"/>
              <a:t>This talk </a:t>
            </a:r>
            <a:r>
              <a:rPr lang="en-US" dirty="0" err="1"/>
              <a:t>organised</a:t>
            </a:r>
            <a:r>
              <a:rPr lang="en-US" dirty="0"/>
              <a:t> on Meetup.com</a:t>
            </a:r>
          </a:p>
          <a:p>
            <a:pPr lvl="1"/>
            <a:r>
              <a:rPr lang="en-US" dirty="0"/>
              <a:t>Shared with friends on Facebook</a:t>
            </a:r>
          </a:p>
          <a:p>
            <a:r>
              <a:rPr lang="en-US" dirty="0"/>
              <a:t>My development:</a:t>
            </a:r>
          </a:p>
          <a:p>
            <a:pPr lvl="1"/>
            <a:r>
              <a:rPr lang="en-US" dirty="0"/>
              <a:t>YouTube channel:</a:t>
            </a:r>
          </a:p>
          <a:p>
            <a:pPr lvl="1"/>
            <a:r>
              <a:rPr lang="en-US" dirty="0"/>
              <a:t>GitHub account: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079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Journey: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Coding fundamentals: First steps…</a:t>
            </a:r>
          </a:p>
          <a:p>
            <a:pPr lvl="1"/>
            <a:r>
              <a:rPr lang="en-US" dirty="0"/>
              <a:t>Command line</a:t>
            </a:r>
          </a:p>
          <a:p>
            <a:pPr lvl="1"/>
            <a:r>
              <a:rPr lang="en-US" dirty="0"/>
              <a:t>Scripts/Procedures</a:t>
            </a:r>
          </a:p>
          <a:p>
            <a:pPr lvl="1"/>
            <a:r>
              <a:rPr lang="en-US" dirty="0"/>
              <a:t>Functions</a:t>
            </a:r>
          </a:p>
          <a:p>
            <a:r>
              <a:rPr lang="en-US" dirty="0"/>
              <a:t>Real-time Feedback: Agile algorithm development</a:t>
            </a:r>
          </a:p>
          <a:p>
            <a:r>
              <a:rPr lang="en-US" dirty="0"/>
              <a:t>Knowledge Management: Recording meeting minutes and documenting results</a:t>
            </a:r>
          </a:p>
          <a:p>
            <a:r>
              <a:rPr lang="en-US" dirty="0"/>
              <a:t>Collaboration and Continuous Improvement: Sharing</a:t>
            </a:r>
          </a:p>
          <a:p>
            <a:pPr lvl="1"/>
            <a:r>
              <a:rPr lang="en-US" dirty="0"/>
              <a:t>Open source software, blogs, GitHub, YouTube, social media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477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Bottleneck for many projects isn’t technical:</a:t>
            </a:r>
          </a:p>
          <a:p>
            <a:pPr lvl="1"/>
            <a:r>
              <a:rPr lang="en-US" dirty="0"/>
              <a:t>Management approval: Increase confidence in solution</a:t>
            </a:r>
          </a:p>
          <a:p>
            <a:pPr lvl="2"/>
            <a:r>
              <a:rPr lang="en-US" dirty="0"/>
              <a:t>Appearance</a:t>
            </a:r>
          </a:p>
          <a:p>
            <a:pPr lvl="2"/>
            <a:r>
              <a:rPr lang="en-US" dirty="0"/>
              <a:t>Controls</a:t>
            </a:r>
          </a:p>
          <a:p>
            <a:pPr lvl="1"/>
            <a:r>
              <a:rPr lang="en-US" dirty="0"/>
              <a:t>Governance: Provide automated documentation</a:t>
            </a:r>
          </a:p>
          <a:p>
            <a:pPr lvl="2"/>
            <a:r>
              <a:rPr lang="en-US" dirty="0"/>
              <a:t>Slides for high-level/managerial audiences</a:t>
            </a:r>
          </a:p>
          <a:p>
            <a:pPr lvl="2"/>
            <a:r>
              <a:rPr lang="en-US" dirty="0"/>
              <a:t>Technical documentation for reproducibility/audit</a:t>
            </a:r>
          </a:p>
          <a:p>
            <a:r>
              <a:rPr lang="en-US" dirty="0"/>
              <a:t>Transparency of work: Sharing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870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Citizens Data Science Meetup: Chris Benson &amp; </a:t>
            </a:r>
            <a:r>
              <a:rPr lang="en-US" dirty="0" err="1"/>
              <a:t>Sudarshan</a:t>
            </a:r>
            <a:r>
              <a:rPr lang="en-US" dirty="0"/>
              <a:t> Roy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Michy</a:t>
            </a:r>
            <a:r>
              <a:rPr lang="en-US" dirty="0"/>
              <a:t> Allen for sharing code and writing blog article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Awkward Taylor Swift Dancing Tumblr and </a:t>
            </a:r>
            <a:r>
              <a:rPr lang="en-US" dirty="0" err="1"/>
              <a:t>Giphy</a:t>
            </a:r>
            <a:r>
              <a:rPr lang="en-US" dirty="0"/>
              <a:t> for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358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Personal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7500"/>
            <a:ext cx="10515600" cy="4351338"/>
          </a:xfrm>
        </p:spPr>
        <p:txBody>
          <a:bodyPr/>
          <a:lstStyle/>
          <a:p>
            <a:r>
              <a:rPr lang="en-US"/>
              <a:t>Education in technical fields and business</a:t>
            </a:r>
          </a:p>
          <a:p>
            <a:pPr lvl="1"/>
            <a:r>
              <a:rPr lang="en-US"/>
              <a:t>PhD in Electrical Engineering and MBA</a:t>
            </a:r>
          </a:p>
          <a:p>
            <a:r>
              <a:rPr lang="en-US"/>
              <a:t>Over 10 years experience in industry:</a:t>
            </a:r>
          </a:p>
          <a:p>
            <a:pPr lvl="1"/>
            <a:r>
              <a:rPr lang="en-US" err="1"/>
              <a:t>Defence</a:t>
            </a:r>
            <a:endParaRPr lang="en-US"/>
          </a:p>
          <a:p>
            <a:pPr lvl="1"/>
            <a:r>
              <a:rPr lang="en-US"/>
              <a:t>Biomedical Engineering</a:t>
            </a:r>
          </a:p>
          <a:p>
            <a:pPr lvl="1"/>
            <a:r>
              <a:rPr lang="en-US"/>
              <a:t>Banking (Risk)</a:t>
            </a:r>
          </a:p>
          <a:p>
            <a:r>
              <a:rPr lang="en-US"/>
              <a:t>Motivated by implementation of systems</a:t>
            </a:r>
          </a:p>
          <a:p>
            <a:pPr lvl="1"/>
            <a:r>
              <a:rPr lang="en-US"/>
              <a:t>Flight tests</a:t>
            </a:r>
          </a:p>
          <a:p>
            <a:pPr lvl="1"/>
            <a:r>
              <a:rPr lang="en-US"/>
              <a:t>Patient trials</a:t>
            </a:r>
          </a:p>
          <a:p>
            <a:pPr lvl="1"/>
            <a:r>
              <a:rPr lang="en-US"/>
              <a:t>Customer assessment</a:t>
            </a:r>
          </a:p>
          <a:p>
            <a:pPr marL="457200" lvl="1" indent="0">
              <a:buNone/>
            </a:pPr>
            <a:endParaRPr lang="en-US"/>
          </a:p>
        </p:txBody>
      </p:sp>
      <p:sp>
        <p:nvSpPr>
          <p:cNvPr id="4" name="Rectangle: Rounded Corners 3"/>
          <p:cNvSpPr/>
          <p:nvPr/>
        </p:nvSpPr>
        <p:spPr>
          <a:xfrm>
            <a:off x="1209674" y="5867400"/>
            <a:ext cx="8772525" cy="96202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Goal is to have a measurable impact</a:t>
            </a:r>
          </a:p>
        </p:txBody>
      </p:sp>
    </p:spTree>
    <p:extLst>
      <p:ext uri="{BB962C8B-B14F-4D97-AF65-F5344CB8AC3E}">
        <p14:creationId xmlns:p14="http://schemas.microsoft.com/office/powerpoint/2010/main" val="173024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Journey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Command line</a:t>
            </a:r>
          </a:p>
          <a:p>
            <a:pPr lvl="1">
              <a:buFont typeface="Calibri" panose="020F0502020204030204" pitchFamily="34" charset="0"/>
              <a:buChar char="˃"/>
            </a:pPr>
            <a:r>
              <a:rPr lang="en-US" dirty="0"/>
              <a:t>print( ‘Hello world!’ )</a:t>
            </a:r>
          </a:p>
          <a:p>
            <a:pPr lvl="1"/>
            <a:r>
              <a:rPr lang="en-US" dirty="0"/>
              <a:t>Proof-of-concept, quick analysis, simple calculations, debugging</a:t>
            </a:r>
          </a:p>
          <a:p>
            <a:pPr lvl="1"/>
            <a:r>
              <a:rPr lang="en-US" dirty="0"/>
              <a:t>Drawbacks: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Not reproducible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Not </a:t>
            </a:r>
            <a:r>
              <a:rPr lang="en-US" dirty="0" err="1"/>
              <a:t>generalised</a:t>
            </a:r>
            <a:endParaRPr lang="en-US" dirty="0"/>
          </a:p>
          <a:p>
            <a:r>
              <a:rPr lang="en-US" dirty="0"/>
              <a:t>Scripts/Procedures</a:t>
            </a:r>
          </a:p>
          <a:p>
            <a:pPr lvl="1"/>
            <a:r>
              <a:rPr lang="en-US" dirty="0"/>
              <a:t>Copy code from history to a file</a:t>
            </a:r>
          </a:p>
          <a:p>
            <a:pPr lvl="1"/>
            <a:r>
              <a:rPr lang="en-US" dirty="0"/>
              <a:t>Becomes reproducible</a:t>
            </a:r>
          </a:p>
          <a:p>
            <a:r>
              <a:rPr lang="en-US" dirty="0"/>
              <a:t>Functions</a:t>
            </a:r>
          </a:p>
          <a:p>
            <a:pPr lvl="1"/>
            <a:r>
              <a:rPr lang="en-US" dirty="0"/>
              <a:t>Becomes </a:t>
            </a:r>
            <a:r>
              <a:rPr lang="en-US" dirty="0" err="1"/>
              <a:t>generalised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284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problem: Predict median house prices in Boston suburbs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provided</a:t>
            </a:r>
          </a:p>
          <a:p>
            <a:r>
              <a:rPr lang="en-US" dirty="0"/>
              <a:t>Use linear regression or a neural network</a:t>
            </a:r>
          </a:p>
          <a:p>
            <a:pPr lvl="1"/>
            <a:r>
              <a:rPr lang="en-US" dirty="0"/>
              <a:t>Compare performance</a:t>
            </a:r>
          </a:p>
          <a:p>
            <a:pPr lvl="1"/>
            <a:r>
              <a:rPr lang="en-US" dirty="0"/>
              <a:t>Mean squared error distribution</a:t>
            </a:r>
          </a:p>
          <a:p>
            <a:r>
              <a:rPr lang="en-US" dirty="0"/>
              <a:t>Deliverables:</a:t>
            </a:r>
          </a:p>
          <a:p>
            <a:pPr lvl="1"/>
            <a:r>
              <a:rPr lang="en-US" dirty="0"/>
              <a:t>Recommendation</a:t>
            </a:r>
          </a:p>
          <a:p>
            <a:pPr lvl="1"/>
            <a:r>
              <a:rPr lang="en-US" dirty="0"/>
              <a:t>Code for solution</a:t>
            </a:r>
          </a:p>
          <a:p>
            <a:pPr lvl="1"/>
            <a:r>
              <a:rPr lang="en-US" dirty="0"/>
              <a:t>Documentation of results</a:t>
            </a:r>
          </a:p>
          <a:p>
            <a:pPr lvl="1"/>
            <a:r>
              <a:rPr lang="en-US" dirty="0"/>
              <a:t>Slides </a:t>
            </a:r>
            <a:r>
              <a:rPr lang="en-US" dirty="0" err="1"/>
              <a:t>summarising</a:t>
            </a:r>
            <a:r>
              <a:rPr lang="en-US" dirty="0"/>
              <a:t> results</a:t>
            </a:r>
          </a:p>
          <a:p>
            <a:r>
              <a:rPr lang="en-US" dirty="0"/>
              <a:t>Three month project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199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Problem: Overview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81516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Heart 10"/>
          <p:cNvSpPr/>
          <p:nvPr/>
        </p:nvSpPr>
        <p:spPr>
          <a:xfrm>
            <a:off x="9696450" y="3857625"/>
            <a:ext cx="942975" cy="904875"/>
          </a:xfrm>
          <a:prstGeom prst="hear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53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Do: Write Code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3" r="14413"/>
          <a:stretch>
            <a:fillRect/>
          </a:stretch>
        </p:blipFill>
        <p:spPr>
          <a:xfrm>
            <a:off x="5183188" y="1481201"/>
            <a:ext cx="6172200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Google search for similar problems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Found 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Blog includes code and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Inspired, I wrote similar functions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Data dictionary!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Sample has no missing values!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Code written in X minutes!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Code runs in seconds!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Writing up blog: 30 minutes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223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Survey!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Everyone raise your hand…</a:t>
            </a:r>
          </a:p>
        </p:txBody>
      </p:sp>
    </p:spTree>
    <p:extLst>
      <p:ext uri="{BB962C8B-B14F-4D97-AF65-F5344CB8AC3E}">
        <p14:creationId xmlns:p14="http://schemas.microsoft.com/office/powerpoint/2010/main" val="1808491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1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27" b="14827"/>
          <a:stretch>
            <a:fillRect/>
          </a:stretch>
        </p:blipFill>
        <p:spPr>
          <a:xfrm>
            <a:off x="5183188" y="1389761"/>
            <a:ext cx="6172200" cy="48736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Decide: Meeting with Manager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Great Work!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 don’t know how we’ll measure Nitrogen Oxide. Do you know what impact it has on the Neural Network performance?</a:t>
            </a:r>
          </a:p>
        </p:txBody>
      </p:sp>
      <p:pic>
        <p:nvPicPr>
          <p:cNvPr id="19" name="Picture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3" r="14413"/>
          <a:stretch>
            <a:fillRect/>
          </a:stretch>
        </p:blipFill>
        <p:spPr>
          <a:xfrm>
            <a:off x="5183188" y="1379411"/>
            <a:ext cx="6172200" cy="4873625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4616577" y="1316736"/>
            <a:ext cx="7078599" cy="55869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27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8946</TotalTime>
  <Words>916</Words>
  <Application>Microsoft Office PowerPoint</Application>
  <PresentationFormat>Widescreen</PresentationFormat>
  <Paragraphs>198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Office Theme</vt:lpstr>
      <vt:lpstr>Breaking the Bottleneck:  From Fast Programs to Fast Projects</vt:lpstr>
      <vt:lpstr>Introduction</vt:lpstr>
      <vt:lpstr>Personal Introduction</vt:lpstr>
      <vt:lpstr>My Journey</vt:lpstr>
      <vt:lpstr>Example problem: Predict median house prices in Boston suburbs</vt:lpstr>
      <vt:lpstr>Example Problem: Overview</vt:lpstr>
      <vt:lpstr>Do: Write Code</vt:lpstr>
      <vt:lpstr>Survey!</vt:lpstr>
      <vt:lpstr>Decide: Meeting with Manager</vt:lpstr>
      <vt:lpstr>Do (Again): Modify Code</vt:lpstr>
      <vt:lpstr>Decide: Meeting with Manager</vt:lpstr>
      <vt:lpstr>My Journey</vt:lpstr>
      <vt:lpstr>Real-time Feedback Demo</vt:lpstr>
      <vt:lpstr>Real-time Feedback: Highlights</vt:lpstr>
      <vt:lpstr>My Journey</vt:lpstr>
      <vt:lpstr>Overview: Revisited</vt:lpstr>
      <vt:lpstr>Knowledge Management Demo</vt:lpstr>
      <vt:lpstr>Knowledge Management: Highlights</vt:lpstr>
      <vt:lpstr>My Journey</vt:lpstr>
      <vt:lpstr>Sharing: Highlights</vt:lpstr>
      <vt:lpstr>My Journey: Summary</vt:lpstr>
      <vt:lpstr>Conclusions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Breaking the Bottleneck:  From Fast Programs to Fast Projects</dc:title>
  <dc:creator>Doc Savage</dc:creator>
  <cp:lastModifiedBy>Doc Savage</cp:lastModifiedBy>
  <cp:revision>57</cp:revision>
  <dcterms:created xsi:type="dcterms:W3CDTF">2017-01-06T21:53:32Z</dcterms:created>
  <dcterms:modified xsi:type="dcterms:W3CDTF">2017-01-16T04:57:58Z</dcterms:modified>
</cp:coreProperties>
</file>